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92" r:id="rId4"/>
    <p:sldId id="293" r:id="rId5"/>
    <p:sldId id="294" r:id="rId6"/>
    <p:sldId id="295" r:id="rId7"/>
    <p:sldId id="365" r:id="rId8"/>
    <p:sldId id="341" r:id="rId9"/>
    <p:sldId id="361" r:id="rId10"/>
    <p:sldId id="342" r:id="rId11"/>
    <p:sldId id="338" r:id="rId12"/>
    <p:sldId id="300" r:id="rId13"/>
    <p:sldId id="308" r:id="rId14"/>
    <p:sldId id="339" r:id="rId15"/>
    <p:sldId id="302" r:id="rId16"/>
    <p:sldId id="303" r:id="rId17"/>
    <p:sldId id="304" r:id="rId18"/>
    <p:sldId id="323" r:id="rId19"/>
    <p:sldId id="371" r:id="rId20"/>
    <p:sldId id="343" r:id="rId21"/>
    <p:sldId id="344" r:id="rId22"/>
    <p:sldId id="345" r:id="rId23"/>
    <p:sldId id="313" r:id="rId24"/>
    <p:sldId id="348" r:id="rId25"/>
    <p:sldId id="349" r:id="rId26"/>
    <p:sldId id="350" r:id="rId27"/>
    <p:sldId id="351" r:id="rId28"/>
    <p:sldId id="352" r:id="rId29"/>
    <p:sldId id="309" r:id="rId30"/>
    <p:sldId id="310" r:id="rId31"/>
    <p:sldId id="311" r:id="rId32"/>
    <p:sldId id="312" r:id="rId33"/>
    <p:sldId id="316" r:id="rId34"/>
    <p:sldId id="372" r:id="rId35"/>
    <p:sldId id="353" r:id="rId36"/>
    <p:sldId id="354" r:id="rId37"/>
    <p:sldId id="355" r:id="rId38"/>
    <p:sldId id="366" r:id="rId39"/>
    <p:sldId id="327" r:id="rId40"/>
    <p:sldId id="319" r:id="rId41"/>
    <p:sldId id="328" r:id="rId42"/>
    <p:sldId id="368" r:id="rId43"/>
    <p:sldId id="356" r:id="rId44"/>
    <p:sldId id="370" r:id="rId45"/>
    <p:sldId id="357" r:id="rId46"/>
    <p:sldId id="337" r:id="rId47"/>
    <p:sldId id="360" r:id="rId48"/>
    <p:sldId id="369" r:id="rId49"/>
    <p:sldId id="359" r:id="rId50"/>
    <p:sldId id="374" r:id="rId51"/>
    <p:sldId id="375" r:id="rId52"/>
    <p:sldId id="278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948" autoAdjust="0"/>
  </p:normalViewPr>
  <p:slideViewPr>
    <p:cSldViewPr snapToGrid="0">
      <p:cViewPr varScale="1">
        <p:scale>
          <a:sx n="71" d="100"/>
          <a:sy n="71" d="100"/>
        </p:scale>
        <p:origin x="9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C27B4A-51F3-497D-A6A2-31A2831621F2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109E8F-8F2D-470D-864D-A4E70A53B9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9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SemEval" TargetMode="External"/><Relationship Id="rId13" Type="http://schemas.openxmlformats.org/officeDocument/2006/relationships/hyperlink" Target="https://aclweb.org/aclwiki/Recognizing_Textual_Entailment" TargetMode="External"/><Relationship Id="rId3" Type="http://schemas.openxmlformats.org/officeDocument/2006/relationships/hyperlink" Target="https://gluebenchmark.com/tasks" TargetMode="External"/><Relationship Id="rId7" Type="http://schemas.openxmlformats.org/officeDocument/2006/relationships/hyperlink" Target="http://ixa2.si.ehu.es/stswiki/index.php/STSbenchmark" TargetMode="External"/><Relationship Id="rId12" Type="http://schemas.openxmlformats.org/officeDocument/2006/relationships/hyperlink" Target="https://arxiv.org/abs/1606.05250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microsoft.com/en-us/download/details.aspx?id=52398" TargetMode="External"/><Relationship Id="rId11" Type="http://schemas.openxmlformats.org/officeDocument/2006/relationships/hyperlink" Target="http://www.nyu.edu/projects/bowman/multinli/" TargetMode="External"/><Relationship Id="rId5" Type="http://schemas.openxmlformats.org/officeDocument/2006/relationships/hyperlink" Target="https://nlp.stanford.edu/sentiment/index.html" TargetMode="External"/><Relationship Id="rId10" Type="http://schemas.openxmlformats.org/officeDocument/2006/relationships/hyperlink" Target="https://data.quora.com/First-Quora-Dataset-Release-Question-Pairs" TargetMode="External"/><Relationship Id="rId4" Type="http://schemas.openxmlformats.org/officeDocument/2006/relationships/hyperlink" Target="https://nyu-mll.github.io/CoLA/" TargetMode="External"/><Relationship Id="rId9" Type="http://schemas.openxmlformats.org/officeDocument/2006/relationships/hyperlink" Target="https://github.com/facebookresearch/SentEval" TargetMode="External"/><Relationship Id="rId14" Type="http://schemas.openxmlformats.org/officeDocument/2006/relationships/hyperlink" Target="https://cs.nyu.edu/faculty/davise/papers/WinogradSchemas/WS.html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551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r>
              <a:rPr lang="zh-CN" altLang="en-US" dirty="0"/>
              <a:t>分为预训练和</a:t>
            </a:r>
            <a:r>
              <a:rPr lang="en-US" altLang="zh-CN" dirty="0"/>
              <a:t>Fine-Tuning</a:t>
            </a:r>
            <a:r>
              <a:rPr lang="zh-CN" altLang="en-US" dirty="0"/>
              <a:t>阶段。在预训练阶段，采用</a:t>
            </a:r>
            <a:r>
              <a:rPr lang="en-US" altLang="zh-CN" dirty="0"/>
              <a:t>MLM</a:t>
            </a:r>
            <a:r>
              <a:rPr lang="zh-CN" altLang="en-US" dirty="0"/>
              <a:t>和</a:t>
            </a:r>
            <a:r>
              <a:rPr lang="en-US" altLang="zh-CN" dirty="0"/>
              <a:t>NSP</a:t>
            </a:r>
            <a:r>
              <a:rPr lang="zh-CN" altLang="en-US" dirty="0"/>
              <a:t>两个任务进行训练。</a:t>
            </a:r>
            <a:endParaRPr lang="en-US" altLang="zh-CN" dirty="0"/>
          </a:p>
          <a:p>
            <a:r>
              <a:rPr lang="en-US" altLang="zh-CN" dirty="0"/>
              <a:t>MLM</a:t>
            </a:r>
            <a:r>
              <a:rPr lang="zh-CN" altLang="en-US" dirty="0"/>
              <a:t>即对输入</a:t>
            </a:r>
            <a:r>
              <a:rPr lang="en-US" altLang="zh-CN" dirty="0"/>
              <a:t>token</a:t>
            </a:r>
            <a:r>
              <a:rPr lang="zh-CN" altLang="en-US" dirty="0"/>
              <a:t>进行</a:t>
            </a:r>
            <a:r>
              <a:rPr lang="en-US" altLang="zh-CN" dirty="0"/>
              <a:t>Mask</a:t>
            </a:r>
            <a:r>
              <a:rPr lang="zh-CN" altLang="en-US" dirty="0"/>
              <a:t>，然后预测该</a:t>
            </a:r>
            <a:r>
              <a:rPr lang="en-US" altLang="zh-CN" dirty="0"/>
              <a:t>token. </a:t>
            </a:r>
          </a:p>
          <a:p>
            <a:r>
              <a:rPr lang="en-US" altLang="zh-CN" dirty="0"/>
              <a:t>NSP</a:t>
            </a:r>
            <a:r>
              <a:rPr lang="zh-CN" altLang="en-US" dirty="0"/>
              <a:t>即输入两个句子，判断句子</a:t>
            </a:r>
            <a:r>
              <a:rPr lang="en-US" altLang="zh-CN" dirty="0"/>
              <a:t>B</a:t>
            </a:r>
            <a:r>
              <a:rPr lang="zh-CN" altLang="en-US" dirty="0"/>
              <a:t>是否是句子</a:t>
            </a:r>
            <a:r>
              <a:rPr lang="en-US" altLang="zh-CN" dirty="0"/>
              <a:t>A</a:t>
            </a:r>
            <a:r>
              <a:rPr lang="zh-CN" altLang="en-US" dirty="0"/>
              <a:t>的下一句。</a:t>
            </a:r>
            <a:endParaRPr lang="en-US" altLang="zh-CN" dirty="0"/>
          </a:p>
          <a:p>
            <a:r>
              <a:rPr lang="zh-CN" altLang="en-US" dirty="0"/>
              <a:t>输入句子，会用</a:t>
            </a:r>
            <a:r>
              <a:rPr lang="en-US" altLang="zh-CN" dirty="0"/>
              <a:t>CLS token </a:t>
            </a:r>
            <a:r>
              <a:rPr lang="zh-CN" altLang="en-US" dirty="0"/>
              <a:t>和 </a:t>
            </a:r>
            <a:r>
              <a:rPr lang="en-US" altLang="zh-CN" dirty="0"/>
              <a:t>SEP token </a:t>
            </a:r>
            <a:r>
              <a:rPr lang="zh-CN" altLang="en-US" dirty="0"/>
              <a:t>进行包裹，输入到</a:t>
            </a:r>
            <a:r>
              <a:rPr lang="en-US" altLang="zh-CN" dirty="0"/>
              <a:t>BERT.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063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MLM: </a:t>
            </a:r>
            <a:r>
              <a:rPr lang="zh-CN" altLang="en-US" dirty="0"/>
              <a:t>比如输入为 </a:t>
            </a:r>
            <a:r>
              <a:rPr lang="en-US" altLang="zh-CN" dirty="0"/>
              <a:t>Let’s stick to improvisation in this skit. </a:t>
            </a:r>
            <a:r>
              <a:rPr lang="zh-CN" altLang="en-US" dirty="0"/>
              <a:t>对</a:t>
            </a:r>
            <a:r>
              <a:rPr lang="en-US" altLang="zh-CN" dirty="0"/>
              <a:t>improvisation </a:t>
            </a:r>
            <a:r>
              <a:rPr lang="zh-CN" altLang="en-US" dirty="0"/>
              <a:t>这个词替换为特殊标记</a:t>
            </a:r>
            <a:r>
              <a:rPr lang="en-US" altLang="zh-CN" dirty="0"/>
              <a:t>MASK, </a:t>
            </a:r>
            <a:r>
              <a:rPr lang="zh-CN" altLang="en-US" dirty="0"/>
              <a:t>然后经过</a:t>
            </a:r>
            <a:r>
              <a:rPr lang="en-US" altLang="zh-CN" dirty="0"/>
              <a:t>BERT </a:t>
            </a:r>
            <a:r>
              <a:rPr lang="zh-CN" altLang="en-US" dirty="0"/>
              <a:t>预测这个</a:t>
            </a:r>
            <a:r>
              <a:rPr lang="en-US" altLang="zh-CN" dirty="0"/>
              <a:t>token.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4804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NSP: </a:t>
            </a:r>
            <a:r>
              <a:rPr lang="zh-CN" altLang="en-US" dirty="0"/>
              <a:t>输入两个句子，用</a:t>
            </a:r>
            <a:r>
              <a:rPr lang="en-US" altLang="zh-CN" dirty="0"/>
              <a:t>CLS, SEP</a:t>
            </a:r>
            <a:r>
              <a:rPr lang="zh-CN" altLang="en-US" dirty="0"/>
              <a:t>将这个两个句子进行包裹，输入到</a:t>
            </a:r>
            <a:r>
              <a:rPr lang="en-US" altLang="zh-CN" dirty="0"/>
              <a:t>BERT, </a:t>
            </a:r>
            <a:r>
              <a:rPr lang="zh-CN" altLang="en-US" dirty="0"/>
              <a:t>然后将第一个</a:t>
            </a:r>
            <a:r>
              <a:rPr lang="en-US" altLang="zh-CN" dirty="0"/>
              <a:t>token CLS</a:t>
            </a:r>
            <a:r>
              <a:rPr lang="zh-CN" altLang="en-US" dirty="0"/>
              <a:t>对应的向量提取出来，预测句子</a:t>
            </a:r>
            <a:r>
              <a:rPr lang="en-US" altLang="zh-CN" dirty="0"/>
              <a:t>B</a:t>
            </a:r>
            <a:r>
              <a:rPr lang="zh-CN" altLang="en-US" dirty="0"/>
              <a:t>是否是句子</a:t>
            </a:r>
            <a:r>
              <a:rPr lang="en-US" altLang="zh-CN" dirty="0"/>
              <a:t>A</a:t>
            </a:r>
            <a:r>
              <a:rPr lang="zh-CN" altLang="en-US" dirty="0"/>
              <a:t>的下一句。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130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r>
              <a:rPr lang="zh-CN" altLang="en-US" dirty="0"/>
              <a:t>输入为</a:t>
            </a:r>
            <a:r>
              <a:rPr lang="en-US" altLang="zh-CN" dirty="0"/>
              <a:t>token embedding, segment embedding, position embedding </a:t>
            </a:r>
            <a:r>
              <a:rPr lang="zh-CN" altLang="en-US" dirty="0"/>
              <a:t>三者相加。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86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BERT fine tune </a:t>
            </a:r>
            <a:r>
              <a:rPr lang="zh-CN" altLang="en-US" dirty="0"/>
              <a:t>阶段，句子对任务，比如</a:t>
            </a:r>
            <a:r>
              <a:rPr lang="en-US" altLang="zh-CN" dirty="0"/>
              <a:t>MNLI</a:t>
            </a:r>
            <a:r>
              <a:rPr lang="zh-CN" altLang="en-US" dirty="0"/>
              <a:t>文本蕴含，或者</a:t>
            </a:r>
            <a:r>
              <a:rPr lang="en-US" altLang="zh-CN" dirty="0"/>
              <a:t>QQP</a:t>
            </a:r>
            <a:r>
              <a:rPr lang="zh-CN" altLang="en-US" dirty="0"/>
              <a:t>，判断两个句子是否重复，首先将句子用</a:t>
            </a:r>
            <a:r>
              <a:rPr lang="en-US" altLang="zh-CN" dirty="0"/>
              <a:t>CLS,SEP</a:t>
            </a:r>
            <a:r>
              <a:rPr lang="zh-CN" altLang="en-US" dirty="0"/>
              <a:t>进行包裹输入，然后通过</a:t>
            </a:r>
            <a:r>
              <a:rPr lang="en-US" altLang="zh-CN" dirty="0"/>
              <a:t>token CLS</a:t>
            </a:r>
            <a:r>
              <a:rPr lang="zh-CN" altLang="en-US" dirty="0"/>
              <a:t>对应的</a:t>
            </a:r>
            <a:r>
              <a:rPr lang="en-US" altLang="zh-CN" dirty="0"/>
              <a:t>BERT</a:t>
            </a:r>
            <a:r>
              <a:rPr lang="zh-CN" altLang="en-US" dirty="0"/>
              <a:t>表示进行分类。</a:t>
            </a:r>
            <a:endParaRPr lang="en-US" altLang="zh-CN" dirty="0"/>
          </a:p>
          <a:p>
            <a:r>
              <a:rPr lang="zh-CN" altLang="en-US" dirty="0"/>
              <a:t>对于单句子任务，比如</a:t>
            </a:r>
            <a:r>
              <a:rPr lang="en-US" altLang="zh-CN" dirty="0"/>
              <a:t>SST-2</a:t>
            </a:r>
            <a:r>
              <a:rPr lang="zh-CN" altLang="en-US" dirty="0"/>
              <a:t>斯坦福情感二分类数据集，或者</a:t>
            </a:r>
            <a:r>
              <a:rPr lang="en-US" altLang="zh-CN" dirty="0" err="1"/>
              <a:t>CoLA</a:t>
            </a:r>
            <a:r>
              <a:rPr lang="zh-CN" altLang="en-US" dirty="0"/>
              <a:t>判断句子是否语法正确，也是通过</a:t>
            </a:r>
            <a:r>
              <a:rPr lang="en-US" altLang="zh-CN" dirty="0"/>
              <a:t>token CLS</a:t>
            </a:r>
            <a:r>
              <a:rPr lang="zh-CN" altLang="en-US" dirty="0"/>
              <a:t>对应的</a:t>
            </a:r>
            <a:r>
              <a:rPr lang="en-US" altLang="zh-CN" dirty="0"/>
              <a:t>BERT</a:t>
            </a:r>
            <a:r>
              <a:rPr lang="zh-CN" altLang="en-US" dirty="0"/>
              <a:t>表示进行分类。</a:t>
            </a:r>
            <a:endParaRPr lang="en-US" altLang="zh-CN" dirty="0"/>
          </a:p>
          <a:p>
            <a:r>
              <a:rPr lang="zh-CN" altLang="en-US" dirty="0"/>
              <a:t>对于问答任务，需要对给定段落每一个</a:t>
            </a:r>
            <a:r>
              <a:rPr lang="en-US" altLang="zh-CN" dirty="0"/>
              <a:t>token</a:t>
            </a:r>
            <a:r>
              <a:rPr lang="zh-CN" altLang="en-US" dirty="0"/>
              <a:t>预测起始和结束位置，找到一个</a:t>
            </a:r>
            <a:r>
              <a:rPr lang="en-US" altLang="zh-CN" dirty="0"/>
              <a:t>span</a:t>
            </a:r>
            <a:r>
              <a:rPr lang="zh-CN" altLang="en-US" dirty="0"/>
              <a:t>作为问题的答案。</a:t>
            </a:r>
            <a:endParaRPr lang="en-US" altLang="zh-CN" dirty="0"/>
          </a:p>
          <a:p>
            <a:r>
              <a:rPr lang="zh-CN" altLang="en-US" dirty="0"/>
              <a:t>对于序列标注，比如命名实体识别，根据对应的</a:t>
            </a:r>
            <a:r>
              <a:rPr lang="en-US" altLang="zh-CN" dirty="0"/>
              <a:t>BERT</a:t>
            </a:r>
            <a:r>
              <a:rPr lang="zh-CN" altLang="en-US" dirty="0"/>
              <a:t>表示，预测每一个</a:t>
            </a:r>
            <a:r>
              <a:rPr lang="en-US" altLang="zh-CN" dirty="0"/>
              <a:t>token</a:t>
            </a:r>
            <a:r>
              <a:rPr lang="zh-CN" altLang="en-US" dirty="0"/>
              <a:t>的标签。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时下最流行的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LUE"/>
              </a:rPr>
              <a:t>GLUE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(General Language Understanding Evaluation)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排行榜举例，其上集合了九项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的任务，分别是：</a:t>
            </a: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CoLA"/>
              </a:rPr>
              <a:t>CoLA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Corpus of Linguistic Acceptability):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纽约大学发布的有关语法的数据集，该任务主要是对一个给定句子，判定其是否语法正确，因此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属于单个句子的文本二分类任务；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ST"/>
              </a:rPr>
              <a:t>SST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Stanford Sentiment Treebank)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，是斯坦福大学发布的一个情感分析数据集，主要针对电影评论来做情感分类，因此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属于单个句子的文本分类任务（其中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SST-2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是二分类，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SST-5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是五分类，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SST-5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的情感极性区分的更细致）；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MRPC"/>
              </a:rPr>
              <a:t>MRPC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(Microsoft Research Paraphrase Corpus)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，由微软发布，判断两个给定句子，是否具有相同的语义，属于句子对的文本二分类任务；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STS-B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(Semantic Textual Similarity Benchmark)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，主要是来自于历年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SemEval"/>
              </a:rPr>
              <a:t>SemEval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中的一个任务（同时该数据集也包含在了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SentEval"/>
              </a:rPr>
              <a:t>SentEval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），具体来说是用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的分数来表征两个句子的语义相似性，本质上是一个回归问题，但依然可以用分类的方法做，因此可以归类为句子对的文本五分类任务；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QQP"/>
              </a:rPr>
              <a:t>QQP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(Quora Question Pairs)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，是由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Quora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发布的两个句子是否语义一致的数据集，属于句子对的文本二分类任务；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MultiNLI"/>
              </a:rPr>
              <a:t>MNLI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(Multi-Genre Natural Language Inference)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，同样由纽约大学发布，是一个文本蕴含的任务，在给定前提（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）下，需要判断假设（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Hypothesis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）是否成立，其中因为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MNLI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主打卖点是集合了许多不同领域风格的文本，因此又分为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matched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mismatched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两个版本的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MNLI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数据集，前者指训练集和测试集的数据来源一致，而后者指来源不一致。该任务属于句子对的文本三分类问题。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QNLI"/>
              </a:rPr>
              <a:t>QNLI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 Natural Language Inference)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，其前身是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SQuAD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1.0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数据集，给定一个问句，需要判断给定文本中是否包含该问句的正确答案。属于句子对的文本二分类任务；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RTE"/>
              </a:rPr>
              <a:t>RTE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(Recognizing Textual Entailment)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MNLI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类似，也是一个文本蕴含任务，不同的是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MNLI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是三分类，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只需要判断两个句子是否能够推断或对齐，属于句子对的文本二分类任务；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WNLI"/>
              </a:rPr>
              <a:t>WNLI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(Winograd Natural Language Inference)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，也是一个文本蕴含任务，不过似乎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上这个数据集还有些问题；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94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BERT base </a:t>
            </a:r>
            <a:r>
              <a:rPr lang="zh-CN" altLang="en-US" dirty="0"/>
              <a:t>有</a:t>
            </a:r>
            <a:r>
              <a:rPr lang="en-US" altLang="zh-CN" dirty="0"/>
              <a:t>12</a:t>
            </a:r>
            <a:r>
              <a:rPr lang="zh-CN" altLang="en-US" dirty="0"/>
              <a:t>层，</a:t>
            </a:r>
            <a:r>
              <a:rPr lang="en-US" altLang="zh-CN" dirty="0"/>
              <a:t>BERT large </a:t>
            </a:r>
            <a:r>
              <a:rPr lang="zh-CN" altLang="en-US" dirty="0"/>
              <a:t>有</a:t>
            </a:r>
            <a:r>
              <a:rPr lang="en-US" altLang="zh-CN" dirty="0"/>
              <a:t>24</a:t>
            </a:r>
            <a:r>
              <a:rPr lang="zh-CN" altLang="en-US" dirty="0"/>
              <a:t>层。这样每一个词都有</a:t>
            </a:r>
            <a:r>
              <a:rPr lang="en-US" altLang="zh-CN" dirty="0"/>
              <a:t>12</a:t>
            </a:r>
            <a:r>
              <a:rPr lang="zh-CN" altLang="en-US" dirty="0"/>
              <a:t>个或者</a:t>
            </a:r>
            <a:r>
              <a:rPr lang="en-US" altLang="zh-CN" dirty="0"/>
              <a:t>24</a:t>
            </a:r>
            <a:r>
              <a:rPr lang="zh-CN" altLang="en-US" dirty="0"/>
              <a:t>个向量，我们应该用哪一个向量作为词的表示呢？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681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在命名实体识别数据集上，有人进行了验证，采用第一层的输出作为词的表示，在开发集上的准确率为</a:t>
            </a:r>
            <a:r>
              <a:rPr lang="en-US" altLang="zh-CN" dirty="0"/>
              <a:t>91.0</a:t>
            </a:r>
            <a:r>
              <a:rPr lang="zh-CN" altLang="en-US" dirty="0"/>
              <a:t>， 采用最后一层的输出作为词的表示，准确率为</a:t>
            </a:r>
            <a:r>
              <a:rPr lang="en-US" altLang="zh-CN" dirty="0"/>
              <a:t>94.9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如果将</a:t>
            </a:r>
            <a:r>
              <a:rPr lang="en-US" altLang="zh-CN" dirty="0"/>
              <a:t>12</a:t>
            </a:r>
            <a:r>
              <a:rPr lang="zh-CN" altLang="en-US" dirty="0"/>
              <a:t>层的表示相加，准确率为</a:t>
            </a:r>
            <a:r>
              <a:rPr lang="en-US" altLang="zh-CN" dirty="0"/>
              <a:t>95.5</a:t>
            </a:r>
            <a:r>
              <a:rPr lang="zh-CN" altLang="en-US" dirty="0"/>
              <a:t>等等。其中将最后四层进行拼接，准确率最高为</a:t>
            </a:r>
            <a:r>
              <a:rPr lang="en-US" altLang="zh-CN" dirty="0"/>
              <a:t>96.1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这些实验，除了最后一个进行拼接，都可以认为是将</a:t>
            </a:r>
            <a:r>
              <a:rPr lang="en-US" altLang="zh-CN" dirty="0"/>
              <a:t>12</a:t>
            </a:r>
            <a:r>
              <a:rPr lang="zh-CN" altLang="en-US" dirty="0"/>
              <a:t>层表示进行线性组合，而线性组合一般用</a:t>
            </a:r>
            <a:r>
              <a:rPr lang="en-US" altLang="zh-CN" dirty="0"/>
              <a:t>attention</a:t>
            </a:r>
            <a:r>
              <a:rPr lang="zh-CN" altLang="en-US" dirty="0"/>
              <a:t>来动态学习每一层的权重。任务不同，数据集不同，权重也不同。这样还可以避免手工调参，调节每一层的权重。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769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在模型上，</a:t>
            </a:r>
            <a:r>
              <a:rPr lang="en-US" altLang="zh-CN" dirty="0" err="1"/>
              <a:t>ELMo</a:t>
            </a:r>
            <a:r>
              <a:rPr lang="zh-CN" altLang="en-US" dirty="0"/>
              <a:t>是采用双向</a:t>
            </a:r>
            <a:r>
              <a:rPr lang="en-US" altLang="zh-CN" dirty="0"/>
              <a:t>LSTM</a:t>
            </a:r>
            <a:r>
              <a:rPr lang="zh-CN" altLang="en-US" dirty="0"/>
              <a:t>进行建模，</a:t>
            </a:r>
            <a:r>
              <a:rPr lang="en-US" altLang="zh-CN" dirty="0"/>
              <a:t>GPT</a:t>
            </a:r>
            <a:r>
              <a:rPr lang="zh-CN" altLang="en-US" dirty="0"/>
              <a:t>是用</a:t>
            </a:r>
            <a:r>
              <a:rPr lang="en-US" altLang="zh-CN" dirty="0"/>
              <a:t>transformer</a:t>
            </a:r>
            <a:r>
              <a:rPr lang="zh-CN" altLang="en-US" dirty="0"/>
              <a:t>从左到右建模，</a:t>
            </a:r>
            <a:r>
              <a:rPr lang="en-US" altLang="zh-CN" dirty="0"/>
              <a:t>BERT</a:t>
            </a:r>
            <a:r>
              <a:rPr lang="zh-CN" altLang="en-US" dirty="0"/>
              <a:t>是用</a:t>
            </a:r>
            <a:r>
              <a:rPr lang="en-US" altLang="zh-CN" dirty="0"/>
              <a:t>transformer</a:t>
            </a:r>
            <a:r>
              <a:rPr lang="zh-CN" altLang="en-US" dirty="0"/>
              <a:t>双向建模。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406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ERNIE (</a:t>
            </a:r>
            <a:r>
              <a:rPr lang="zh-CN" altLang="en-US" dirty="0"/>
              <a:t>发音类似</a:t>
            </a:r>
            <a:r>
              <a:rPr lang="en-US" altLang="zh-CN" dirty="0"/>
              <a:t>early)</a:t>
            </a:r>
            <a:r>
              <a:rPr lang="zh-CN" altLang="en-US" dirty="0"/>
              <a:t>， 是用实体信息来丰富文本表示。比如输入句子</a:t>
            </a:r>
            <a:r>
              <a:rPr lang="en-US" altLang="zh-CN" dirty="0"/>
              <a:t>Bob Dylan wrote </a:t>
            </a:r>
            <a:r>
              <a:rPr lang="en-US" altLang="zh-CN" dirty="0" err="1"/>
              <a:t>Blowin</a:t>
            </a:r>
            <a:r>
              <a:rPr lang="en-US" altLang="zh-CN" dirty="0"/>
              <a:t>’ in the Wind in 1962</a:t>
            </a:r>
            <a:r>
              <a:rPr lang="zh-CN" altLang="en-US" dirty="0"/>
              <a:t>，进行实体链接找到</a:t>
            </a:r>
            <a:r>
              <a:rPr lang="en-US" altLang="zh-CN" dirty="0" err="1"/>
              <a:t>Blowin</a:t>
            </a:r>
            <a:r>
              <a:rPr lang="en-US" altLang="zh-CN" dirty="0"/>
              <a:t>’ in the Wind </a:t>
            </a:r>
            <a:r>
              <a:rPr lang="zh-CN" altLang="en-US" dirty="0"/>
              <a:t>，抽取出知识库该实体的三元组表示。还可以对句子进行关系抽取，抽取出</a:t>
            </a:r>
            <a:r>
              <a:rPr lang="en-US" altLang="zh-CN" dirty="0" err="1"/>
              <a:t>Blowin</a:t>
            </a:r>
            <a:r>
              <a:rPr lang="en-US" altLang="zh-CN" dirty="0"/>
              <a:t>’ in the Wind </a:t>
            </a:r>
            <a:r>
              <a:rPr lang="zh-CN" altLang="en-US" dirty="0"/>
              <a:t>对应的</a:t>
            </a:r>
            <a:r>
              <a:rPr lang="en-US" altLang="zh-CN" dirty="0"/>
              <a:t>Composer(</a:t>
            </a:r>
            <a:r>
              <a:rPr lang="zh-CN" altLang="en-US" dirty="0"/>
              <a:t>作曲家</a:t>
            </a:r>
            <a:r>
              <a:rPr lang="en-US" altLang="zh-CN" dirty="0"/>
              <a:t>)</a:t>
            </a:r>
            <a:r>
              <a:rPr lang="zh-CN" altLang="en-US" dirty="0"/>
              <a:t>为</a:t>
            </a:r>
            <a:r>
              <a:rPr lang="en-US" altLang="zh-CN" dirty="0"/>
              <a:t>Bob Dylan.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64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作者对输入</a:t>
            </a:r>
            <a:r>
              <a:rPr lang="en-US" altLang="zh-CN" dirty="0"/>
              <a:t>token </a:t>
            </a:r>
            <a:r>
              <a:rPr lang="zh-CN" altLang="en-US" dirty="0"/>
              <a:t>进行</a:t>
            </a:r>
            <a:r>
              <a:rPr lang="en-US" altLang="zh-CN" dirty="0"/>
              <a:t>Multi-head attention</a:t>
            </a:r>
            <a:r>
              <a:rPr lang="zh-CN" altLang="en-US" dirty="0"/>
              <a:t>， 对实体也进行</a:t>
            </a:r>
            <a:r>
              <a:rPr lang="en-US" altLang="zh-CN" dirty="0"/>
              <a:t>Multi-head attention, </a:t>
            </a:r>
            <a:r>
              <a:rPr lang="zh-CN" altLang="en-US" dirty="0"/>
              <a:t>然后将两者信息进行融合，输出为下一层的</a:t>
            </a:r>
            <a:r>
              <a:rPr lang="en-US" altLang="zh-CN" dirty="0"/>
              <a:t>token</a:t>
            </a:r>
            <a:r>
              <a:rPr lang="zh-CN" altLang="en-US" dirty="0"/>
              <a:t>表示和实体表示。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78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r>
              <a:rPr lang="en-US" altLang="zh-CN" dirty="0"/>
              <a:t> </a:t>
            </a:r>
            <a:r>
              <a:rPr lang="zh-CN" altLang="en-US" dirty="0"/>
              <a:t>是一种词嵌入的方法。给每一个词一个上下文相关的表示。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67415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另一篇也叫做</a:t>
            </a:r>
            <a:r>
              <a:rPr lang="en-US" altLang="zh-CN" dirty="0"/>
              <a:t>ERNIE</a:t>
            </a:r>
            <a:r>
              <a:rPr lang="zh-CN" altLang="en-US" dirty="0"/>
              <a:t>的论文，对</a:t>
            </a:r>
            <a:r>
              <a:rPr lang="en-US" altLang="zh-CN" dirty="0"/>
              <a:t>BERT</a:t>
            </a:r>
            <a:r>
              <a:rPr lang="zh-CN" altLang="en-US" dirty="0"/>
              <a:t>的</a:t>
            </a:r>
            <a:r>
              <a:rPr lang="en-US" altLang="zh-CN" dirty="0"/>
              <a:t>MASK</a:t>
            </a:r>
            <a:r>
              <a:rPr lang="zh-CN" altLang="en-US" dirty="0"/>
              <a:t>进行了改进。</a:t>
            </a:r>
            <a:r>
              <a:rPr lang="en-US" altLang="zh-CN" dirty="0"/>
              <a:t>BERT</a:t>
            </a:r>
            <a:r>
              <a:rPr lang="zh-CN" altLang="en-US" dirty="0"/>
              <a:t>的</a:t>
            </a:r>
            <a:r>
              <a:rPr lang="en-US" altLang="zh-CN" dirty="0"/>
              <a:t>MASK</a:t>
            </a:r>
            <a:r>
              <a:rPr lang="zh-CN" altLang="en-US" dirty="0"/>
              <a:t>是将输入文本进行</a:t>
            </a:r>
            <a:r>
              <a:rPr lang="en-US" altLang="zh-CN" dirty="0" err="1"/>
              <a:t>bpe</a:t>
            </a:r>
            <a:r>
              <a:rPr lang="en-US" altLang="zh-CN" dirty="0"/>
              <a:t> (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 pair encoder</a:t>
            </a:r>
            <a:r>
              <a:rPr lang="en-US" altLang="zh-CN" dirty="0"/>
              <a:t>), </a:t>
            </a:r>
            <a:r>
              <a:rPr lang="zh-CN" altLang="en-US" dirty="0"/>
              <a:t>然后将分词后的词进行随机</a:t>
            </a:r>
            <a:r>
              <a:rPr lang="en-US" altLang="zh-CN" dirty="0"/>
              <a:t>MASK.</a:t>
            </a:r>
          </a:p>
          <a:p>
            <a:r>
              <a:rPr lang="zh-CN" altLang="en-US" dirty="0"/>
              <a:t>而</a:t>
            </a:r>
            <a:r>
              <a:rPr lang="en-US" altLang="zh-CN" dirty="0"/>
              <a:t>ERNIE</a:t>
            </a:r>
            <a:r>
              <a:rPr lang="zh-CN" altLang="en-US" dirty="0"/>
              <a:t>会进行短语级别的</a:t>
            </a:r>
            <a:r>
              <a:rPr lang="en-US" altLang="zh-CN" dirty="0"/>
              <a:t>MASK</a:t>
            </a:r>
            <a:r>
              <a:rPr lang="zh-CN" altLang="en-US" dirty="0"/>
              <a:t>和实体级别的</a:t>
            </a:r>
            <a:r>
              <a:rPr lang="en-US" altLang="zh-CN" dirty="0"/>
              <a:t>MASK.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336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实体级别的</a:t>
            </a:r>
            <a:r>
              <a:rPr lang="en-US" altLang="zh-CN" dirty="0"/>
              <a:t>MASK</a:t>
            </a:r>
            <a:r>
              <a:rPr lang="zh-CN" altLang="en-US" dirty="0"/>
              <a:t>会将一个实体对应的所有</a:t>
            </a:r>
            <a:r>
              <a:rPr lang="en-US" altLang="zh-CN" dirty="0"/>
              <a:t>token</a:t>
            </a:r>
            <a:r>
              <a:rPr lang="zh-CN" altLang="en-US" dirty="0"/>
              <a:t>都进行</a:t>
            </a:r>
            <a:r>
              <a:rPr lang="en-US" altLang="zh-CN" dirty="0"/>
              <a:t>MASK</a:t>
            </a:r>
            <a:r>
              <a:rPr lang="zh-CN" altLang="en-US" dirty="0"/>
              <a:t>掉。</a:t>
            </a:r>
            <a:endParaRPr lang="en-US" altLang="zh-CN" dirty="0"/>
          </a:p>
          <a:p>
            <a:r>
              <a:rPr lang="zh-CN" altLang="en-US" dirty="0"/>
              <a:t>短语级别的</a:t>
            </a:r>
            <a:r>
              <a:rPr lang="en-US" altLang="zh-CN" dirty="0"/>
              <a:t>MASK</a:t>
            </a:r>
            <a:r>
              <a:rPr lang="zh-CN" altLang="en-US" dirty="0"/>
              <a:t>会将一个短语对应的所有</a:t>
            </a:r>
            <a:r>
              <a:rPr lang="en-US" altLang="zh-CN" dirty="0"/>
              <a:t>token</a:t>
            </a:r>
            <a:r>
              <a:rPr lang="zh-CN" altLang="en-US" dirty="0"/>
              <a:t>都进行</a:t>
            </a:r>
            <a:r>
              <a:rPr lang="en-US" altLang="zh-CN" dirty="0"/>
              <a:t>MASK</a:t>
            </a:r>
            <a:r>
              <a:rPr lang="zh-CN" altLang="en-US" dirty="0"/>
              <a:t>掉。</a:t>
            </a:r>
            <a:endParaRPr lang="en-US" altLang="zh-CN" dirty="0"/>
          </a:p>
          <a:p>
            <a:r>
              <a:rPr lang="zh-CN" altLang="en-US" dirty="0"/>
              <a:t>采用实体级别或者短语级别的</a:t>
            </a:r>
            <a:r>
              <a:rPr lang="en-US" altLang="zh-CN" dirty="0"/>
              <a:t>MASK</a:t>
            </a:r>
            <a:r>
              <a:rPr lang="zh-CN" altLang="en-US" dirty="0"/>
              <a:t>，模型会更擅长进行实体或者短语填空。比如某某和张柏芝结婚，</a:t>
            </a:r>
            <a:r>
              <a:rPr lang="en-US" altLang="zh-CN" dirty="0"/>
              <a:t>ERNIE</a:t>
            </a:r>
            <a:r>
              <a:rPr lang="zh-CN" altLang="en-US" dirty="0"/>
              <a:t>会填入谢霆锋，而</a:t>
            </a:r>
            <a:r>
              <a:rPr lang="en-US" altLang="zh-CN" dirty="0"/>
              <a:t>BERT</a:t>
            </a:r>
            <a:r>
              <a:rPr lang="zh-CN" altLang="en-US" dirty="0"/>
              <a:t>会错误地填入谢振轩。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1701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另外，还有多语言的</a:t>
            </a:r>
            <a:r>
              <a:rPr lang="en-US" altLang="zh-CN" dirty="0"/>
              <a:t>MASK</a:t>
            </a:r>
            <a:r>
              <a:rPr lang="zh-CN" altLang="en-US" dirty="0"/>
              <a:t>，比如双语句子对英语和法语，将这种跨语言的句子对来训练</a:t>
            </a:r>
            <a:r>
              <a:rPr lang="en-US" altLang="zh-CN" dirty="0"/>
              <a:t>BERT,</a:t>
            </a:r>
            <a:r>
              <a:rPr lang="zh-CN" altLang="en-US" dirty="0"/>
              <a:t>会让模型学习到句子对词汇对齐的关系。比如预测一个英语词汇，模型可以依赖于对应的法语词汇。这样训练出来的</a:t>
            </a:r>
            <a:r>
              <a:rPr lang="en-US" altLang="zh-CN" dirty="0"/>
              <a:t>BERT</a:t>
            </a:r>
            <a:r>
              <a:rPr lang="zh-CN" altLang="en-US" dirty="0"/>
              <a:t>会有利于机器翻译。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4769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MTDNN</a:t>
            </a:r>
            <a:r>
              <a:rPr lang="zh-CN" altLang="en-US" dirty="0"/>
              <a:t>采用多任务共享底层，使得模型底层可以学习到通用的信息，并且其他任务学到的知识可以迁移到当前任务。</a:t>
            </a:r>
            <a:endParaRPr lang="en-US" altLang="zh-CN" dirty="0"/>
          </a:p>
          <a:p>
            <a:r>
              <a:rPr lang="zh-CN" altLang="en-US" dirty="0"/>
              <a:t>其中每一个上游任务都在共享的底层上加入该任务相关的层。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607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MASS: </a:t>
            </a:r>
            <a:r>
              <a:rPr lang="zh-CN" altLang="en-US" dirty="0"/>
              <a:t>采用编码器解码器框架进行预训练。比如编码器将</a:t>
            </a:r>
            <a:r>
              <a:rPr lang="en-US" altLang="zh-CN" dirty="0"/>
              <a:t>x3, x4, x5, x6 MASK</a:t>
            </a:r>
            <a:r>
              <a:rPr lang="zh-CN" altLang="en-US" dirty="0"/>
              <a:t>掉，然后解码器根据编码器输入，解码器输入，预测当前被</a:t>
            </a:r>
            <a:r>
              <a:rPr lang="en-US" altLang="zh-CN" dirty="0"/>
              <a:t>MASK</a:t>
            </a:r>
            <a:r>
              <a:rPr lang="zh-CN" altLang="en-US" dirty="0"/>
              <a:t>掉的词。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87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当编码器端仅</a:t>
            </a:r>
            <a:r>
              <a:rPr lang="en-US" altLang="zh-CN" dirty="0"/>
              <a:t>MASK</a:t>
            </a:r>
            <a:r>
              <a:rPr lang="zh-CN" altLang="en-US" dirty="0"/>
              <a:t>一个词，解码器预测该词，此时相当于</a:t>
            </a:r>
            <a:r>
              <a:rPr lang="en-US" altLang="zh-CN" dirty="0"/>
              <a:t>BERT</a:t>
            </a:r>
            <a:r>
              <a:rPr lang="zh-CN" altLang="en-US" dirty="0"/>
              <a:t>的</a:t>
            </a:r>
            <a:r>
              <a:rPr lang="en-US" altLang="zh-CN" dirty="0"/>
              <a:t>MLM.</a:t>
            </a:r>
          </a:p>
          <a:p>
            <a:r>
              <a:rPr lang="zh-CN" altLang="en-US" dirty="0"/>
              <a:t>当编码器端</a:t>
            </a:r>
            <a:r>
              <a:rPr lang="en-US" altLang="zh-CN" dirty="0"/>
              <a:t>MASK</a:t>
            </a:r>
            <a:r>
              <a:rPr lang="zh-CN" altLang="en-US" dirty="0"/>
              <a:t>所有词，解码器端生成每一个词，可以认为是传统的</a:t>
            </a:r>
            <a:r>
              <a:rPr lang="en-US" altLang="zh-CN" dirty="0"/>
              <a:t>auto regressive</a:t>
            </a:r>
            <a:r>
              <a:rPr lang="zh-CN" altLang="en-US" dirty="0"/>
              <a:t>语言模型，即根据前面的词预测后一个词。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5767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本文提出了统一的语言模型预训练。其中双向语言模型，即第一段和第二段都可以相互依赖。</a:t>
            </a:r>
            <a:endParaRPr lang="en-US" altLang="zh-CN" dirty="0"/>
          </a:p>
          <a:p>
            <a:r>
              <a:rPr lang="en-US" altLang="zh-CN" dirty="0"/>
              <a:t>Left-to-right </a:t>
            </a:r>
            <a:r>
              <a:rPr lang="zh-CN" altLang="en-US" dirty="0"/>
              <a:t>语言模型即后面的词只能关注前面已经出现的词。这是通过</a:t>
            </a:r>
            <a:r>
              <a:rPr lang="en-US" altLang="zh-CN" dirty="0"/>
              <a:t>mask</a:t>
            </a:r>
            <a:r>
              <a:rPr lang="zh-CN" altLang="en-US" dirty="0"/>
              <a:t>实现的，即将后面的词在经过</a:t>
            </a:r>
            <a:r>
              <a:rPr lang="en-US" altLang="zh-CN" dirty="0" err="1"/>
              <a:t>softmax</a:t>
            </a:r>
            <a:r>
              <a:rPr lang="zh-CN" altLang="en-US" dirty="0"/>
              <a:t>前，设置为负无穷。</a:t>
            </a:r>
            <a:endParaRPr lang="en-US" altLang="zh-CN" dirty="0"/>
          </a:p>
          <a:p>
            <a:r>
              <a:rPr lang="zh-CN" altLang="en-US" dirty="0"/>
              <a:t>序列到序列语言模型即输入序列可以对自己进行关注，输出序列只能对输入序列和当前已经输出的序列进行关注。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683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r>
              <a:rPr lang="zh-CN" altLang="en-US" dirty="0"/>
              <a:t>是</a:t>
            </a:r>
            <a:r>
              <a:rPr lang="en-US" altLang="zh-CN" dirty="0"/>
              <a:t>left-to-right </a:t>
            </a:r>
            <a:r>
              <a:rPr lang="zh-CN" altLang="en-US" dirty="0"/>
              <a:t>和 </a:t>
            </a:r>
            <a:r>
              <a:rPr lang="en-US" altLang="zh-CN" dirty="0"/>
              <a:t>right-to-left </a:t>
            </a:r>
            <a:r>
              <a:rPr lang="zh-CN" altLang="en-US" dirty="0"/>
              <a:t>拼接。</a:t>
            </a:r>
            <a:endParaRPr lang="en-US" altLang="zh-CN" dirty="0"/>
          </a:p>
          <a:p>
            <a:r>
              <a:rPr lang="en-US" altLang="zh-CN" dirty="0"/>
              <a:t>GPT</a:t>
            </a:r>
            <a:r>
              <a:rPr lang="zh-CN" altLang="en-US" dirty="0"/>
              <a:t>是</a:t>
            </a:r>
            <a:r>
              <a:rPr lang="en-US" altLang="zh-CN" dirty="0"/>
              <a:t>left-to-right transformer.</a:t>
            </a:r>
          </a:p>
          <a:p>
            <a:r>
              <a:rPr lang="en-US" altLang="zh-CN" dirty="0"/>
              <a:t>BERT</a:t>
            </a:r>
            <a:r>
              <a:rPr lang="zh-CN" altLang="en-US" dirty="0"/>
              <a:t>是双向</a:t>
            </a:r>
            <a:r>
              <a:rPr lang="en-US" altLang="zh-CN" dirty="0"/>
              <a:t>transformer.</a:t>
            </a:r>
          </a:p>
          <a:p>
            <a:r>
              <a:rPr lang="en-US" altLang="zh-CN" dirty="0" err="1"/>
              <a:t>UniLM</a:t>
            </a:r>
            <a:r>
              <a:rPr lang="zh-CN" altLang="en-US" dirty="0"/>
              <a:t>包含了</a:t>
            </a:r>
            <a:r>
              <a:rPr lang="en-US" altLang="zh-CN" dirty="0"/>
              <a:t>left-to-right, right-to-left LM, </a:t>
            </a:r>
            <a:r>
              <a:rPr lang="zh-CN" altLang="en-US" dirty="0"/>
              <a:t>还有</a:t>
            </a:r>
            <a:r>
              <a:rPr lang="en-US" altLang="zh-CN" dirty="0"/>
              <a:t>Bidirectional LM </a:t>
            </a:r>
            <a:r>
              <a:rPr lang="zh-CN" altLang="en-US" dirty="0"/>
              <a:t>和 </a:t>
            </a:r>
            <a:r>
              <a:rPr lang="en-US" altLang="zh-CN" dirty="0"/>
              <a:t>Seq-to-Seq LM.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8048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XLNET</a:t>
            </a:r>
            <a:r>
              <a:rPr lang="zh-CN" altLang="en-US" dirty="0"/>
              <a:t>提出了</a:t>
            </a:r>
            <a:r>
              <a:rPr lang="en-US" altLang="zh-CN" dirty="0"/>
              <a:t>Permutation Language Model</a:t>
            </a:r>
            <a:r>
              <a:rPr lang="zh-CN" altLang="en-US" dirty="0"/>
              <a:t>。 这是对</a:t>
            </a:r>
            <a:r>
              <a:rPr lang="en-US" altLang="zh-CN" dirty="0"/>
              <a:t>autoregressive model </a:t>
            </a:r>
            <a:r>
              <a:rPr lang="zh-CN" altLang="en-US" dirty="0"/>
              <a:t>进行扩充。</a:t>
            </a:r>
            <a:endParaRPr lang="en-US" altLang="zh-CN" dirty="0"/>
          </a:p>
          <a:p>
            <a:r>
              <a:rPr lang="en-US" altLang="zh-CN" dirty="0"/>
              <a:t>Autoregressive model</a:t>
            </a:r>
            <a:r>
              <a:rPr lang="zh-CN" altLang="en-US" dirty="0"/>
              <a:t>是根据之前的词生成之后的内容。</a:t>
            </a:r>
            <a:endParaRPr lang="en-US" altLang="zh-CN" dirty="0"/>
          </a:p>
          <a:p>
            <a:r>
              <a:rPr lang="en-US" altLang="zh-CN" dirty="0"/>
              <a:t>XLNET </a:t>
            </a:r>
            <a:r>
              <a:rPr lang="zh-CN" altLang="en-US" dirty="0"/>
              <a:t>通过对句子序列进行</a:t>
            </a:r>
            <a:r>
              <a:rPr lang="en-US" altLang="zh-CN" dirty="0"/>
              <a:t>Permutation</a:t>
            </a:r>
            <a:r>
              <a:rPr lang="zh-CN" altLang="en-US" dirty="0"/>
              <a:t>， 比如输入为四个词（</a:t>
            </a:r>
            <a:r>
              <a:rPr lang="en-US" altLang="zh-CN" dirty="0"/>
              <a:t>1</a:t>
            </a:r>
            <a:r>
              <a:rPr lang="zh-CN" altLang="en-US" dirty="0"/>
              <a:t>， </a:t>
            </a:r>
            <a:r>
              <a:rPr lang="en-US" altLang="zh-CN" dirty="0"/>
              <a:t>2</a:t>
            </a:r>
            <a:r>
              <a:rPr lang="zh-CN" altLang="en-US" dirty="0"/>
              <a:t>， </a:t>
            </a:r>
            <a:r>
              <a:rPr lang="en-US" altLang="zh-CN" dirty="0"/>
              <a:t>3</a:t>
            </a:r>
            <a:r>
              <a:rPr lang="zh-CN" altLang="en-US" dirty="0"/>
              <a:t>， </a:t>
            </a:r>
            <a:r>
              <a:rPr lang="en-US" altLang="zh-CN" dirty="0"/>
              <a:t>4</a:t>
            </a:r>
            <a:r>
              <a:rPr lang="zh-CN" altLang="en-US" dirty="0"/>
              <a:t>），经过</a:t>
            </a:r>
            <a:r>
              <a:rPr lang="en-US" altLang="zh-CN" dirty="0"/>
              <a:t>permutation</a:t>
            </a:r>
            <a:r>
              <a:rPr lang="zh-CN" altLang="en-US" dirty="0"/>
              <a:t>可以产生（</a:t>
            </a:r>
            <a:r>
              <a:rPr lang="en-US" altLang="zh-CN" dirty="0"/>
              <a:t>2</a:t>
            </a:r>
            <a:r>
              <a:rPr lang="zh-CN" altLang="en-US" dirty="0"/>
              <a:t>， </a:t>
            </a:r>
            <a:r>
              <a:rPr lang="en-US" altLang="zh-CN" dirty="0"/>
              <a:t>4</a:t>
            </a:r>
            <a:r>
              <a:rPr lang="zh-CN" altLang="en-US" dirty="0"/>
              <a:t>， </a:t>
            </a:r>
            <a:r>
              <a:rPr lang="en-US" altLang="zh-CN" dirty="0"/>
              <a:t>3</a:t>
            </a:r>
            <a:r>
              <a:rPr lang="zh-CN" altLang="en-US" dirty="0"/>
              <a:t>， </a:t>
            </a:r>
            <a:r>
              <a:rPr lang="en-US" altLang="zh-CN" dirty="0"/>
              <a:t>1</a:t>
            </a:r>
            <a:r>
              <a:rPr lang="zh-CN" altLang="en-US" dirty="0"/>
              <a:t>）， 那么对于词</a:t>
            </a:r>
            <a:r>
              <a:rPr lang="en-US" altLang="zh-CN" dirty="0"/>
              <a:t>3</a:t>
            </a:r>
            <a:r>
              <a:rPr lang="zh-CN" altLang="en-US" dirty="0"/>
              <a:t>，可以关注在</a:t>
            </a:r>
            <a:r>
              <a:rPr lang="en-US" altLang="zh-CN" dirty="0"/>
              <a:t>Permutation</a:t>
            </a:r>
            <a:r>
              <a:rPr lang="zh-CN" altLang="en-US" dirty="0"/>
              <a:t>中， </a:t>
            </a:r>
            <a:r>
              <a:rPr lang="en-US" altLang="zh-CN" dirty="0"/>
              <a:t>3 </a:t>
            </a:r>
            <a:r>
              <a:rPr lang="zh-CN" altLang="en-US" dirty="0"/>
              <a:t>之前的词，</a:t>
            </a:r>
            <a:r>
              <a:rPr lang="en-US" altLang="zh-CN" dirty="0"/>
              <a:t>2</a:t>
            </a:r>
            <a:r>
              <a:rPr lang="zh-CN" altLang="en-US" dirty="0"/>
              <a:t>和</a:t>
            </a:r>
            <a:r>
              <a:rPr lang="en-US" altLang="zh-CN" dirty="0"/>
              <a:t>4</a:t>
            </a:r>
            <a:r>
              <a:rPr lang="zh-CN" altLang="en-US" dirty="0"/>
              <a:t>。</a:t>
            </a:r>
            <a:r>
              <a:rPr lang="en-US" altLang="zh-CN" dirty="0"/>
              <a:t>Permutation Language Model</a:t>
            </a:r>
            <a:r>
              <a:rPr lang="zh-CN" altLang="en-US" dirty="0"/>
              <a:t>是通过</a:t>
            </a:r>
            <a:r>
              <a:rPr lang="en-US" altLang="zh-CN" dirty="0"/>
              <a:t>attention mask </a:t>
            </a:r>
            <a:r>
              <a:rPr lang="zh-CN" altLang="en-US" dirty="0"/>
              <a:t>实现的，比如</a:t>
            </a:r>
            <a:r>
              <a:rPr lang="en-US" altLang="zh-CN" dirty="0"/>
              <a:t>3</a:t>
            </a:r>
            <a:r>
              <a:rPr lang="zh-CN" altLang="en-US" dirty="0"/>
              <a:t>如果不能关注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，则将</a:t>
            </a:r>
            <a:r>
              <a:rPr lang="en-US" altLang="zh-CN" dirty="0"/>
              <a:t>3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对应的</a:t>
            </a:r>
            <a:r>
              <a:rPr lang="en-US" altLang="zh-CN" dirty="0"/>
              <a:t>attention score </a:t>
            </a:r>
            <a:r>
              <a:rPr lang="zh-CN" altLang="en-US" dirty="0"/>
              <a:t>设置为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1130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XLNET</a:t>
            </a:r>
            <a:r>
              <a:rPr lang="zh-CN" altLang="en-US" dirty="0"/>
              <a:t>中，分为</a:t>
            </a:r>
            <a:r>
              <a:rPr lang="en-US" altLang="zh-CN" dirty="0"/>
              <a:t>Content stream attention</a:t>
            </a:r>
            <a:r>
              <a:rPr lang="zh-CN" altLang="en-US" dirty="0"/>
              <a:t>和</a:t>
            </a:r>
            <a:r>
              <a:rPr lang="en-US" altLang="zh-CN" dirty="0"/>
              <a:t>Query stream attention, </a:t>
            </a:r>
            <a:r>
              <a:rPr lang="zh-CN" altLang="en-US" dirty="0"/>
              <a:t>在</a:t>
            </a:r>
            <a:r>
              <a:rPr lang="en-US" altLang="zh-CN" dirty="0"/>
              <a:t>Content stream attention, self-attention </a:t>
            </a:r>
            <a:r>
              <a:rPr lang="zh-CN" altLang="en-US" dirty="0"/>
              <a:t>输出可以关注于上一层的所有内容向量。</a:t>
            </a:r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Query stream attention</a:t>
            </a:r>
            <a:r>
              <a:rPr lang="zh-CN" altLang="en-US" dirty="0"/>
              <a:t>中，</a:t>
            </a:r>
            <a:r>
              <a:rPr lang="en-US" altLang="zh-CN" dirty="0"/>
              <a:t>self-attention</a:t>
            </a:r>
            <a:r>
              <a:rPr lang="zh-CN" altLang="en-US" dirty="0"/>
              <a:t>仅能关注于本</a:t>
            </a:r>
            <a:r>
              <a:rPr lang="en-US" altLang="zh-CN" dirty="0"/>
              <a:t>token</a:t>
            </a:r>
            <a:r>
              <a:rPr lang="zh-CN" altLang="en-US" dirty="0"/>
              <a:t>对应的位置向量和其他</a:t>
            </a:r>
            <a:r>
              <a:rPr lang="en-US" altLang="zh-CN" dirty="0"/>
              <a:t>token</a:t>
            </a:r>
            <a:r>
              <a:rPr lang="zh-CN" altLang="en-US" dirty="0"/>
              <a:t>的内容向量，不能关注于自己的内容向量。这是因为模型会根据位置向量进行预测该</a:t>
            </a:r>
            <a:r>
              <a:rPr lang="en-US" altLang="zh-CN" dirty="0"/>
              <a:t>token</a:t>
            </a:r>
            <a:r>
              <a:rPr lang="zh-CN" altLang="en-US" dirty="0"/>
              <a:t>的内容，如果在</a:t>
            </a:r>
            <a:r>
              <a:rPr lang="en-US" altLang="zh-CN" dirty="0"/>
              <a:t>Query stream</a:t>
            </a:r>
            <a:r>
              <a:rPr lang="zh-CN" altLang="en-US" dirty="0"/>
              <a:t>中，自己能看见自己的内容，模型学习将过于简单。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比如词（</a:t>
            </a:r>
            <a:r>
              <a:rPr lang="en-US" altLang="zh-CN" dirty="0"/>
              <a:t>1</a:t>
            </a:r>
            <a:r>
              <a:rPr lang="zh-CN" altLang="en-US" dirty="0"/>
              <a:t>， </a:t>
            </a:r>
            <a:r>
              <a:rPr lang="en-US" altLang="zh-CN" dirty="0"/>
              <a:t>2</a:t>
            </a:r>
            <a:r>
              <a:rPr lang="zh-CN" altLang="en-US" dirty="0"/>
              <a:t>， </a:t>
            </a:r>
            <a:r>
              <a:rPr lang="en-US" altLang="zh-CN" dirty="0"/>
              <a:t>3</a:t>
            </a:r>
            <a:r>
              <a:rPr lang="zh-CN" altLang="en-US" dirty="0"/>
              <a:t>， </a:t>
            </a:r>
            <a:r>
              <a:rPr lang="en-US" altLang="zh-CN" dirty="0"/>
              <a:t>4</a:t>
            </a:r>
            <a:r>
              <a:rPr lang="zh-CN" altLang="en-US" dirty="0"/>
              <a:t>）我们从它所有可能的</a:t>
            </a:r>
            <a:r>
              <a:rPr lang="en-US" altLang="zh-CN" dirty="0"/>
              <a:t>Permutation</a:t>
            </a:r>
            <a:r>
              <a:rPr lang="zh-CN" altLang="en-US" dirty="0"/>
              <a:t>中，采样一个，比如（</a:t>
            </a:r>
            <a:r>
              <a:rPr lang="en-US" altLang="zh-CN" dirty="0"/>
              <a:t>3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4, 1</a:t>
            </a:r>
            <a:r>
              <a:rPr lang="zh-CN" altLang="en-US" dirty="0"/>
              <a:t>），通过</a:t>
            </a:r>
            <a:r>
              <a:rPr lang="en-US" altLang="zh-CN" dirty="0"/>
              <a:t>attention mask </a:t>
            </a:r>
            <a:r>
              <a:rPr lang="zh-CN" altLang="en-US" dirty="0"/>
              <a:t>实现在内容流中，</a:t>
            </a:r>
            <a:r>
              <a:rPr lang="en-US" altLang="zh-CN" dirty="0"/>
              <a:t>4</a:t>
            </a:r>
            <a:r>
              <a:rPr lang="zh-CN" altLang="en-US" dirty="0"/>
              <a:t>不能关于</a:t>
            </a:r>
            <a:r>
              <a:rPr lang="en-US" altLang="zh-CN" dirty="0"/>
              <a:t>1</a:t>
            </a:r>
            <a:r>
              <a:rPr lang="zh-CN" altLang="en-US" dirty="0"/>
              <a:t>， 即</a:t>
            </a:r>
            <a:r>
              <a:rPr lang="en-US" altLang="zh-CN" dirty="0"/>
              <a:t>MASK 1; </a:t>
            </a:r>
            <a:r>
              <a:rPr lang="zh-CN" altLang="en-US" dirty="0"/>
              <a:t>在</a:t>
            </a:r>
            <a:r>
              <a:rPr lang="en-US" altLang="zh-CN" dirty="0"/>
              <a:t>Query</a:t>
            </a:r>
            <a:r>
              <a:rPr lang="zh-CN" altLang="en-US" dirty="0"/>
              <a:t>流中，</a:t>
            </a:r>
            <a:r>
              <a:rPr lang="en-US" altLang="zh-CN" dirty="0"/>
              <a:t>4</a:t>
            </a:r>
            <a:r>
              <a:rPr lang="zh-CN" altLang="en-US" dirty="0"/>
              <a:t>不能关注</a:t>
            </a:r>
            <a:r>
              <a:rPr lang="en-US" altLang="zh-CN" dirty="0"/>
              <a:t>4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， 即</a:t>
            </a:r>
            <a:r>
              <a:rPr lang="en-US" altLang="zh-CN" dirty="0"/>
              <a:t>MASK 4</a:t>
            </a:r>
            <a:r>
              <a:rPr lang="zh-CN" altLang="en-US" dirty="0"/>
              <a:t>和</a:t>
            </a:r>
            <a:r>
              <a:rPr lang="en-US" altLang="zh-CN" dirty="0"/>
              <a:t>1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XLNET</a:t>
            </a:r>
            <a:r>
              <a:rPr lang="zh-CN" altLang="en-US" dirty="0"/>
              <a:t>认为</a:t>
            </a:r>
            <a:r>
              <a:rPr lang="en-US" altLang="zh-CN" dirty="0"/>
              <a:t>BERT</a:t>
            </a:r>
            <a:r>
              <a:rPr lang="zh-CN" altLang="en-US" dirty="0"/>
              <a:t>对输入词进行</a:t>
            </a:r>
            <a:r>
              <a:rPr lang="en-US" altLang="zh-CN" dirty="0"/>
              <a:t>MASK</a:t>
            </a:r>
            <a:r>
              <a:rPr lang="zh-CN" altLang="en-US" dirty="0"/>
              <a:t>，导致训练和预测不一致。由于没有</a:t>
            </a:r>
            <a:r>
              <a:rPr lang="en-US" altLang="zh-CN" dirty="0"/>
              <a:t>MASK</a:t>
            </a:r>
            <a:r>
              <a:rPr lang="zh-CN" altLang="en-US" dirty="0"/>
              <a:t>，在</a:t>
            </a:r>
            <a:r>
              <a:rPr lang="en-US" altLang="zh-CN" dirty="0"/>
              <a:t>Content stream attention</a:t>
            </a:r>
            <a:r>
              <a:rPr lang="zh-CN" altLang="en-US" dirty="0"/>
              <a:t>中，自己会看到自己，所以加入了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altLang="zh-CN" dirty="0"/>
              <a:t>Stream Attention</a:t>
            </a:r>
            <a:r>
              <a:rPr lang="zh-CN" altLang="en-US" dirty="0"/>
              <a:t>使得自己不能看见自己。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XLNET</a:t>
            </a:r>
            <a:r>
              <a:rPr lang="zh-CN" altLang="en-US" dirty="0"/>
              <a:t>将</a:t>
            </a:r>
            <a:r>
              <a:rPr lang="en-US" altLang="zh-CN" dirty="0"/>
              <a:t>BERT</a:t>
            </a:r>
            <a:r>
              <a:rPr lang="zh-CN" altLang="en-US" dirty="0"/>
              <a:t>的一个流变为两个流，使得</a:t>
            </a:r>
            <a:r>
              <a:rPr lang="en-US" altLang="zh-CN" dirty="0"/>
              <a:t>XLNET</a:t>
            </a:r>
            <a:r>
              <a:rPr lang="zh-CN" altLang="en-US" dirty="0"/>
              <a:t>参数增加了一倍。并且</a:t>
            </a:r>
            <a:r>
              <a:rPr lang="en-US" altLang="zh-CN" dirty="0"/>
              <a:t>MASK</a:t>
            </a:r>
            <a:r>
              <a:rPr lang="zh-CN" altLang="en-US" dirty="0"/>
              <a:t>是一种有效的数据扩充手段。所以这种双流机制在后来的模型中都没有被使用。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815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它采用语言模型来进行训练，预测下一个词。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3371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</a:t>
            </a:r>
            <a:r>
              <a:rPr lang="en-US" altLang="zh-CN" dirty="0"/>
              <a:t>XLNET</a:t>
            </a:r>
            <a:r>
              <a:rPr lang="zh-CN" altLang="en-US" dirty="0"/>
              <a:t>将</a:t>
            </a:r>
            <a:r>
              <a:rPr lang="en-US" altLang="zh-CN" dirty="0"/>
              <a:t>BERT</a:t>
            </a:r>
            <a:r>
              <a:rPr lang="zh-CN" altLang="en-US" dirty="0"/>
              <a:t>的</a:t>
            </a:r>
            <a:r>
              <a:rPr lang="en-US" altLang="zh-CN" dirty="0"/>
              <a:t>Transformer</a:t>
            </a:r>
            <a:r>
              <a:rPr lang="zh-CN" altLang="en-US" dirty="0"/>
              <a:t>变为</a:t>
            </a:r>
            <a:r>
              <a:rPr lang="en-US" altLang="zh-CN" dirty="0"/>
              <a:t>Transformer-XL</a:t>
            </a:r>
            <a:r>
              <a:rPr lang="zh-CN" altLang="en-US" dirty="0"/>
              <a:t>。 这也是为什么这个模型叫做</a:t>
            </a:r>
            <a:r>
              <a:rPr lang="en-US" altLang="zh-CN" dirty="0"/>
              <a:t>XLNET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Transformer</a:t>
            </a:r>
            <a:r>
              <a:rPr lang="zh-CN" altLang="en-US" dirty="0"/>
              <a:t>会出现由于固定的分段，使得长句子不能依赖之前计算的结果。在</a:t>
            </a:r>
            <a:r>
              <a:rPr lang="en-US" altLang="zh-CN" dirty="0"/>
              <a:t>Transformer-XL</a:t>
            </a:r>
            <a:r>
              <a:rPr lang="zh-CN" altLang="en-US" dirty="0"/>
              <a:t>中，会将之前计算的结果进行缓存给后来的使用。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538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Transformer-XL</a:t>
            </a:r>
            <a:r>
              <a:rPr lang="zh-CN" altLang="en-US" dirty="0"/>
              <a:t>中，会将之前计算的结果进行缓存给后来的使用。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689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RoBERTa</a:t>
            </a:r>
            <a:r>
              <a:rPr lang="en-US" altLang="zh-CN" dirty="0"/>
              <a:t> </a:t>
            </a:r>
            <a:r>
              <a:rPr lang="zh-CN" altLang="en-US" dirty="0"/>
              <a:t>对</a:t>
            </a:r>
            <a:r>
              <a:rPr lang="en-US" altLang="zh-CN" dirty="0"/>
              <a:t>BERT</a:t>
            </a:r>
            <a:r>
              <a:rPr lang="zh-CN" altLang="en-US" dirty="0"/>
              <a:t>进行了四点改进。</a:t>
            </a:r>
            <a:endParaRPr lang="en-US" altLang="zh-CN" dirty="0"/>
          </a:p>
          <a:p>
            <a:r>
              <a:rPr lang="zh-CN" altLang="en-US" dirty="0"/>
              <a:t>第一点是使用更多的训练数据和更大的</a:t>
            </a:r>
            <a:r>
              <a:rPr lang="en-US" altLang="zh-CN" dirty="0"/>
              <a:t>batch size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第二点是使用动态掩码，即在训练时进行掩码。训练时生成掩码可以生成不同的掩码。而静态掩码是在数据预处理阶段生成掩码，训练时掩码不会改变。</a:t>
            </a:r>
            <a:endParaRPr lang="en-US" altLang="zh-CN" dirty="0"/>
          </a:p>
          <a:p>
            <a:r>
              <a:rPr lang="zh-CN" altLang="en-US" dirty="0"/>
              <a:t>第三点是去掉了</a:t>
            </a:r>
            <a:r>
              <a:rPr lang="en-US" altLang="zh-CN" dirty="0"/>
              <a:t>NSP</a:t>
            </a:r>
            <a:r>
              <a:rPr lang="zh-CN" altLang="en-US" dirty="0"/>
              <a:t>任务。</a:t>
            </a:r>
            <a:endParaRPr lang="en-US" altLang="zh-CN" dirty="0"/>
          </a:p>
          <a:p>
            <a:r>
              <a:rPr lang="zh-CN" altLang="en-US" dirty="0"/>
              <a:t>第四点是训练使用长序列。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33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DistilBERT</a:t>
            </a:r>
            <a:r>
              <a:rPr lang="zh-CN" altLang="en-US" dirty="0"/>
              <a:t>是对</a:t>
            </a:r>
            <a:r>
              <a:rPr lang="en-US" altLang="zh-CN" dirty="0"/>
              <a:t>BERT</a:t>
            </a:r>
            <a:r>
              <a:rPr lang="zh-CN" altLang="en-US" dirty="0"/>
              <a:t>进行知识蒸馏，使得参数变少。</a:t>
            </a:r>
            <a:endParaRPr lang="en-US" altLang="zh-CN" dirty="0"/>
          </a:p>
          <a:p>
            <a:r>
              <a:rPr lang="zh-CN" altLang="en-US" dirty="0"/>
              <a:t>在性能上</a:t>
            </a:r>
            <a:r>
              <a:rPr lang="en-US" altLang="zh-CN" dirty="0" err="1"/>
              <a:t>DistilBERT</a:t>
            </a:r>
            <a:r>
              <a:rPr lang="zh-CN" altLang="en-US" dirty="0"/>
              <a:t> </a:t>
            </a:r>
            <a:r>
              <a:rPr lang="en-US" altLang="zh-CN" dirty="0"/>
              <a:t>&lt; BERT &lt; XLNET &lt; </a:t>
            </a:r>
            <a:r>
              <a:rPr lang="en-US" altLang="zh-CN" dirty="0" err="1"/>
              <a:t>RoBERT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在方法上，</a:t>
            </a:r>
            <a:r>
              <a:rPr lang="en-US" altLang="zh-CN" dirty="0"/>
              <a:t>BERT</a:t>
            </a:r>
            <a:r>
              <a:rPr lang="zh-CN" altLang="en-US" dirty="0"/>
              <a:t>是采用双向</a:t>
            </a:r>
            <a:r>
              <a:rPr lang="en-US" altLang="zh-CN" dirty="0"/>
              <a:t>Transformer</a:t>
            </a:r>
            <a:r>
              <a:rPr lang="zh-CN" altLang="en-US" dirty="0"/>
              <a:t>，并使用</a:t>
            </a:r>
            <a:r>
              <a:rPr lang="en-US" altLang="zh-CN" dirty="0"/>
              <a:t>MLM</a:t>
            </a:r>
            <a:r>
              <a:rPr lang="zh-CN" altLang="en-US" dirty="0"/>
              <a:t>和</a:t>
            </a:r>
            <a:r>
              <a:rPr lang="en-US" altLang="zh-CN" dirty="0"/>
              <a:t>NSP</a:t>
            </a:r>
            <a:r>
              <a:rPr lang="zh-CN" altLang="en-US" dirty="0"/>
              <a:t>进行预训练。</a:t>
            </a:r>
            <a:endParaRPr lang="en-US" altLang="zh-CN" dirty="0"/>
          </a:p>
          <a:p>
            <a:r>
              <a:rPr lang="en-US" altLang="zh-CN" dirty="0"/>
              <a:t>XLNET</a:t>
            </a:r>
            <a:r>
              <a:rPr lang="zh-CN" altLang="en-US" dirty="0"/>
              <a:t>使用</a:t>
            </a:r>
            <a:r>
              <a:rPr lang="en-US" altLang="zh-CN" dirty="0" err="1"/>
              <a:t>Permutaton</a:t>
            </a:r>
            <a:r>
              <a:rPr lang="en-US" altLang="zh-CN" dirty="0"/>
              <a:t> LM</a:t>
            </a:r>
            <a:r>
              <a:rPr lang="zh-CN" altLang="en-US" dirty="0"/>
              <a:t>和更多的训练数据。</a:t>
            </a:r>
            <a:endParaRPr lang="en-US" altLang="zh-CN" dirty="0"/>
          </a:p>
          <a:p>
            <a:r>
              <a:rPr lang="en-US" altLang="zh-CN" dirty="0" err="1"/>
              <a:t>RoBERT</a:t>
            </a:r>
            <a:r>
              <a:rPr lang="zh-CN" altLang="en-US" dirty="0"/>
              <a:t>也使用了更多的训练数据，并且移除</a:t>
            </a:r>
            <a:r>
              <a:rPr lang="en-US" altLang="zh-CN" dirty="0"/>
              <a:t>NSP</a:t>
            </a:r>
            <a:r>
              <a:rPr lang="zh-CN" altLang="en-US" dirty="0"/>
              <a:t>任务。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6589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SpanBERT</a:t>
            </a:r>
            <a:r>
              <a:rPr lang="zh-CN" altLang="en-US" dirty="0"/>
              <a:t>是将输入中的一个</a:t>
            </a:r>
            <a:r>
              <a:rPr lang="en-US" altLang="zh-CN" dirty="0"/>
              <a:t>Span</a:t>
            </a:r>
            <a:r>
              <a:rPr lang="zh-CN" altLang="en-US" dirty="0"/>
              <a:t>给</a:t>
            </a:r>
            <a:r>
              <a:rPr lang="en-US" altLang="zh-CN" dirty="0"/>
              <a:t>MASK</a:t>
            </a:r>
            <a:r>
              <a:rPr lang="zh-CN" altLang="en-US" dirty="0"/>
              <a:t>，然后根据</a:t>
            </a:r>
            <a:r>
              <a:rPr lang="en-US" altLang="zh-CN" dirty="0"/>
              <a:t>MLM</a:t>
            </a:r>
            <a:r>
              <a:rPr lang="zh-CN" altLang="en-US" dirty="0"/>
              <a:t>来预测</a:t>
            </a:r>
            <a:r>
              <a:rPr lang="en-US" altLang="zh-CN" dirty="0"/>
              <a:t>Span</a:t>
            </a:r>
            <a:r>
              <a:rPr lang="zh-CN" altLang="en-US" dirty="0"/>
              <a:t>中的词，并且同时根据</a:t>
            </a:r>
            <a:r>
              <a:rPr lang="en-US" altLang="zh-CN" dirty="0"/>
              <a:t>Span</a:t>
            </a:r>
            <a:r>
              <a:rPr lang="zh-CN" altLang="en-US" dirty="0"/>
              <a:t>的边界对</a:t>
            </a:r>
            <a:r>
              <a:rPr lang="en-US" altLang="zh-CN" dirty="0"/>
              <a:t>Span</a:t>
            </a:r>
            <a:r>
              <a:rPr lang="zh-CN" altLang="en-US" dirty="0"/>
              <a:t>进行预测。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9475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本文对输入句子中的每一个可能的</a:t>
            </a:r>
            <a:r>
              <a:rPr lang="en-US" altLang="zh-CN" dirty="0"/>
              <a:t>mention</a:t>
            </a:r>
            <a:r>
              <a:rPr lang="zh-CN" altLang="en-US" dirty="0"/>
              <a:t>对应的每一个可能的实体的表示进行</a:t>
            </a:r>
            <a:r>
              <a:rPr lang="en-US" altLang="zh-CN" dirty="0"/>
              <a:t>Attention</a:t>
            </a:r>
            <a:r>
              <a:rPr lang="zh-CN" altLang="en-US" dirty="0"/>
              <a:t>加权，来增强词的表示。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586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K-BERT</a:t>
            </a:r>
            <a:r>
              <a:rPr lang="zh-CN" altLang="en-US" dirty="0"/>
              <a:t>同样用句子中出现的实体来增强句子的表示。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2647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首先会将句子表示为</a:t>
            </a:r>
            <a:r>
              <a:rPr lang="en-US" altLang="zh-CN" dirty="0"/>
              <a:t>Sentence Tree</a:t>
            </a:r>
            <a:r>
              <a:rPr lang="zh-CN" altLang="en-US" dirty="0"/>
              <a:t>，并将</a:t>
            </a:r>
            <a:r>
              <a:rPr lang="en-US" altLang="zh-CN" dirty="0"/>
              <a:t>Sentence Tree </a:t>
            </a:r>
            <a:r>
              <a:rPr lang="zh-CN" altLang="en-US" dirty="0"/>
              <a:t>转化为</a:t>
            </a:r>
            <a:r>
              <a:rPr lang="en-US" altLang="zh-CN" dirty="0"/>
              <a:t>Visible matrix. </a:t>
            </a:r>
          </a:p>
          <a:p>
            <a:r>
              <a:rPr lang="en-US" altLang="zh-CN" dirty="0"/>
              <a:t>Visible matrix </a:t>
            </a:r>
            <a:r>
              <a:rPr lang="zh-CN" altLang="en-US" dirty="0"/>
              <a:t>记录了每一个节点可以看到的节点。</a:t>
            </a:r>
            <a:endParaRPr lang="en-US" altLang="zh-CN" dirty="0"/>
          </a:p>
          <a:p>
            <a:r>
              <a:rPr lang="zh-CN" altLang="en-US" dirty="0"/>
              <a:t>然后将</a:t>
            </a:r>
            <a:r>
              <a:rPr lang="en-US" altLang="zh-CN" dirty="0"/>
              <a:t>Sentence Tree </a:t>
            </a:r>
            <a:r>
              <a:rPr lang="zh-CN" altLang="en-US" dirty="0"/>
              <a:t>进行</a:t>
            </a:r>
            <a:r>
              <a:rPr lang="en-US" altLang="zh-CN" dirty="0"/>
              <a:t>Embedding </a:t>
            </a:r>
            <a:r>
              <a:rPr lang="zh-CN" altLang="en-US" dirty="0"/>
              <a:t>和 </a:t>
            </a:r>
            <a:r>
              <a:rPr lang="en-US" altLang="zh-CN" dirty="0"/>
              <a:t>Visible matrix </a:t>
            </a:r>
            <a:r>
              <a:rPr lang="zh-CN" altLang="en-US" dirty="0"/>
              <a:t>一起输入到 </a:t>
            </a:r>
            <a:r>
              <a:rPr lang="en-US" altLang="zh-CN" dirty="0"/>
              <a:t>mask transformer encoder.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4339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ERNIE 2.0 </a:t>
            </a:r>
            <a:r>
              <a:rPr lang="zh-CN" altLang="en-US" dirty="0"/>
              <a:t>是一个多任务学习框架。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首先构造多个任务，并进行预训练；然后在下游任务上，比如</a:t>
            </a:r>
            <a:r>
              <a:rPr lang="en-US" altLang="zh-CN" dirty="0"/>
              <a:t>Text similarity</a:t>
            </a:r>
            <a:r>
              <a:rPr lang="zh-CN" altLang="en-US" dirty="0"/>
              <a:t>上进行</a:t>
            </a:r>
            <a:r>
              <a:rPr lang="en-US" altLang="zh-CN" dirty="0"/>
              <a:t>Fine-tuning</a:t>
            </a:r>
            <a:r>
              <a:rPr lang="zh-CN" altLang="en-US" dirty="0"/>
              <a:t>；然后同</a:t>
            </a:r>
            <a:r>
              <a:rPr lang="en-US" altLang="zh-CN" dirty="0"/>
              <a:t>fine-tuning</a:t>
            </a:r>
            <a:r>
              <a:rPr lang="zh-CN" altLang="en-US" dirty="0"/>
              <a:t>好的模型进行推理。</a:t>
            </a:r>
            <a:endParaRPr lang="en-US" altLang="zh-CN" dirty="0"/>
          </a:p>
          <a:p>
            <a:r>
              <a:rPr lang="zh-CN" altLang="en-US" dirty="0"/>
              <a:t>然后还可以构造新的预训练任务，这样进行迭代，进行持续学习。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0594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多任务主要可以分为两类，一类是序列级别的任务，另一类是</a:t>
            </a:r>
            <a:r>
              <a:rPr lang="en-US" altLang="zh-CN" dirty="0"/>
              <a:t>token</a:t>
            </a:r>
            <a:r>
              <a:rPr lang="zh-CN" altLang="en-US" dirty="0"/>
              <a:t>级别的任务，每一类可以包含若干个任务。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729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它采用两层双向的</a:t>
            </a:r>
            <a:r>
              <a:rPr lang="en-US" altLang="zh-CN" dirty="0"/>
              <a:t>LSTM</a:t>
            </a:r>
            <a:r>
              <a:rPr lang="zh-CN" altLang="en-US" dirty="0"/>
              <a:t>来进行建模。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82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ERNIE 2.0 </a:t>
            </a:r>
            <a:r>
              <a:rPr lang="zh-CN" altLang="en-US" dirty="0"/>
              <a:t>提出了若干个预训练任务，主要分为词相关，句子结构相关，和语义相关的任务。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3399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836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拥有大量训练数据的语言，依存句法分析可以做的很好；依存句法分析如何在少语言上，也取得好的结果？</a:t>
            </a:r>
            <a:endParaRPr lang="en-US" altLang="zh-CN" dirty="0"/>
          </a:p>
          <a:p>
            <a:r>
              <a:rPr lang="zh-CN" altLang="en-US" dirty="0"/>
              <a:t>本文利用多语言资源来训练一个通用的依存句法分析模型。</a:t>
            </a:r>
          </a:p>
          <a:p>
            <a:r>
              <a:rPr lang="zh-CN" altLang="en-US" dirty="0"/>
              <a:t>本文通过对</a:t>
            </a:r>
            <a:r>
              <a:rPr lang="en-US" altLang="zh-CN" dirty="0"/>
              <a:t>token</a:t>
            </a:r>
            <a:r>
              <a:rPr lang="zh-CN" altLang="en-US" dirty="0"/>
              <a:t>的</a:t>
            </a:r>
            <a:r>
              <a:rPr lang="en-US" altLang="zh-CN" dirty="0"/>
              <a:t>BERT</a:t>
            </a:r>
            <a:r>
              <a:rPr lang="zh-CN" altLang="en-US" dirty="0"/>
              <a:t>每一层表示进行</a:t>
            </a:r>
            <a:r>
              <a:rPr lang="en-US" altLang="zh-CN" dirty="0"/>
              <a:t>attention</a:t>
            </a:r>
            <a:r>
              <a:rPr lang="zh-CN" altLang="en-US" dirty="0"/>
              <a:t>， 然后采用多任务来预测</a:t>
            </a:r>
            <a:r>
              <a:rPr lang="en-US" altLang="zh-CN" dirty="0"/>
              <a:t>Dependency tag, Dependency head, Lemma, </a:t>
            </a:r>
            <a:r>
              <a:rPr lang="en-US" altLang="zh-CN" dirty="0" err="1"/>
              <a:t>UFeats</a:t>
            </a:r>
            <a:r>
              <a:rPr lang="en-US" altLang="zh-CN" dirty="0"/>
              <a:t>, </a:t>
            </a:r>
            <a:r>
              <a:rPr lang="zh-CN" altLang="en-US" dirty="0"/>
              <a:t>还有</a:t>
            </a:r>
            <a:r>
              <a:rPr lang="en-US" altLang="zh-CN" dirty="0"/>
              <a:t>UPOS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0243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作者对每一层</a:t>
            </a:r>
            <a:r>
              <a:rPr lang="en-US" altLang="zh-CN" dirty="0"/>
              <a:t>attention</a:t>
            </a:r>
            <a:r>
              <a:rPr lang="zh-CN" altLang="en-US" dirty="0"/>
              <a:t>的权重进行了分析，可以看到不同任务，</a:t>
            </a:r>
            <a:r>
              <a:rPr lang="en-US" altLang="zh-CN" dirty="0"/>
              <a:t>BERT</a:t>
            </a:r>
            <a:r>
              <a:rPr lang="zh-CN" altLang="en-US" dirty="0"/>
              <a:t>每一层的重要性也不一样。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8743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文本采用</a:t>
            </a:r>
            <a:r>
              <a:rPr lang="en-US" altLang="zh-CN" dirty="0"/>
              <a:t>Whole Work Masking </a:t>
            </a:r>
            <a:r>
              <a:rPr lang="zh-CN" altLang="en-US" dirty="0"/>
              <a:t>对中文进行</a:t>
            </a:r>
            <a:r>
              <a:rPr lang="en-US" altLang="zh-CN" dirty="0"/>
              <a:t>MASK.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5274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ALBERT </a:t>
            </a:r>
            <a:r>
              <a:rPr lang="zh-CN" altLang="en-US" dirty="0"/>
              <a:t>对</a:t>
            </a:r>
            <a:r>
              <a:rPr lang="en-US" altLang="zh-CN" dirty="0"/>
              <a:t>BERT</a:t>
            </a:r>
            <a:r>
              <a:rPr lang="zh-CN" altLang="en-US" dirty="0"/>
              <a:t>进行了三大改造。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498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ALBERT</a:t>
            </a:r>
            <a:r>
              <a:rPr lang="zh-CN" altLang="en-US" dirty="0"/>
              <a:t>对</a:t>
            </a:r>
            <a:r>
              <a:rPr lang="en-US" altLang="zh-CN" dirty="0"/>
              <a:t>BERT</a:t>
            </a:r>
            <a:r>
              <a:rPr lang="zh-CN" altLang="en-US" dirty="0"/>
              <a:t>的其他改造。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5339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BERT </a:t>
            </a:r>
            <a:r>
              <a:rPr lang="en-US" altLang="zh-CN" dirty="0" err="1"/>
              <a:t>xlarge</a:t>
            </a:r>
            <a:r>
              <a:rPr lang="en-US" altLang="zh-CN" dirty="0"/>
              <a:t> </a:t>
            </a:r>
            <a:r>
              <a:rPr lang="zh-CN" altLang="en-US" dirty="0"/>
              <a:t>相比于</a:t>
            </a:r>
            <a:r>
              <a:rPr lang="en-US" altLang="zh-CN" dirty="0"/>
              <a:t>BERT large </a:t>
            </a:r>
            <a:r>
              <a:rPr lang="zh-CN" altLang="en-US" dirty="0"/>
              <a:t>准确率反而下降。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ALBERT</a:t>
            </a:r>
            <a:r>
              <a:rPr lang="zh-CN" altLang="en-US" dirty="0"/>
              <a:t>比</a:t>
            </a:r>
            <a:r>
              <a:rPr lang="en-US" altLang="zh-CN" dirty="0"/>
              <a:t>BERT</a:t>
            </a:r>
            <a:r>
              <a:rPr lang="zh-CN" altLang="en-US" dirty="0"/>
              <a:t>参数少，效果更好。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7875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</a:t>
            </a:r>
            <a:r>
              <a:rPr lang="en-US" altLang="zh-CN" dirty="0"/>
              <a:t>pretrain language model</a:t>
            </a:r>
            <a:r>
              <a:rPr lang="zh-CN" altLang="en-US" dirty="0"/>
              <a:t>进行总结。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633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将每一个词每一层的向量进行拼接，然后乘以一个任务相关的权重作为词的表示。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817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r>
              <a:rPr lang="zh-CN" altLang="en-US" dirty="0"/>
              <a:t>存在自己看见自己的问题。输出</a:t>
            </a:r>
            <a:r>
              <a:rPr lang="en-US" altLang="zh-CN" dirty="0"/>
              <a:t>B</a:t>
            </a:r>
            <a:r>
              <a:rPr lang="zh-CN" altLang="en-US" dirty="0"/>
              <a:t>时</a:t>
            </a:r>
            <a:r>
              <a:rPr lang="en-US" altLang="zh-CN" dirty="0"/>
              <a:t>, </a:t>
            </a:r>
            <a:r>
              <a:rPr lang="zh-CN" altLang="en-US" dirty="0"/>
              <a:t>模型已经</a:t>
            </a:r>
            <a:r>
              <a:rPr lang="zh-CN" altLang="en-US" i="1" dirty="0"/>
              <a:t>看见</a:t>
            </a:r>
            <a:r>
              <a:rPr lang="zh-CN" altLang="en-US" dirty="0"/>
              <a:t>了输入</a:t>
            </a:r>
            <a:r>
              <a:rPr lang="en-US" altLang="zh-CN" dirty="0"/>
              <a:t>B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19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先在通用领域进行预训练，比如在</a:t>
            </a:r>
            <a:r>
              <a:rPr lang="en-US" altLang="zh-CN" dirty="0" err="1"/>
              <a:t>Wikitext</a:t>
            </a:r>
            <a:r>
              <a:rPr lang="zh-CN" altLang="en-US" dirty="0"/>
              <a:t>进行预训练。然后在给定任务文本上用语言模型进行预训练，比如在</a:t>
            </a:r>
            <a:r>
              <a:rPr lang="en-US" altLang="zh-CN" dirty="0"/>
              <a:t>IMDb</a:t>
            </a:r>
            <a:r>
              <a:rPr lang="zh-CN" altLang="en-US" dirty="0"/>
              <a:t>电影评论文本上进行预训练。然后进行任务的训练，比如对</a:t>
            </a:r>
            <a:r>
              <a:rPr lang="en-US" altLang="zh-CN" dirty="0"/>
              <a:t>IMDb</a:t>
            </a:r>
            <a:r>
              <a:rPr lang="zh-CN" altLang="en-US" dirty="0"/>
              <a:t>电影评论进行分类。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IMDb: Ratings and Reviews for New Movies and TV Shows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96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GPT</a:t>
            </a:r>
            <a:r>
              <a:rPr lang="zh-CN" altLang="en-US" dirty="0"/>
              <a:t>分为三步，首先也是无监督的预训练。不同的是，它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</a:t>
            </a:r>
            <a:r>
              <a:rPr lang="en-US" altLang="zh-CN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ULMFiT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在任务上先进行语言模型预训练，然后对任务建模这两步做成多任务的形式，同时进行训练。</a:t>
            </a:r>
            <a:endParaRPr lang="en-US" altLang="zh-CN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88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GPT</a:t>
            </a:r>
            <a:r>
              <a:rPr lang="zh-CN" altLang="en-US" dirty="0"/>
              <a:t>采用</a:t>
            </a:r>
            <a:r>
              <a:rPr lang="en-US" altLang="zh-CN" dirty="0"/>
              <a:t>Transformer decoder </a:t>
            </a:r>
            <a:r>
              <a:rPr lang="zh-CN" altLang="en-US" dirty="0"/>
              <a:t>对文本从左到右进行单向建模。</a:t>
            </a:r>
            <a:endParaRPr lang="en-US" altLang="zh-CN" dirty="0"/>
          </a:p>
          <a:p>
            <a:r>
              <a:rPr lang="en-US" altLang="zh-CN" dirty="0"/>
              <a:t>GPT</a:t>
            </a:r>
            <a:r>
              <a:rPr lang="zh-CN" altLang="en-US" dirty="0"/>
              <a:t>同时给出了如何将文本分类，文本蕴含，文本相似度，还有多项选择等自然语言处理任务进行转化。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109E8F-8F2D-470D-864D-A4E70A53B95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27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62E3D8-0460-4EE2-ABEC-C934FD139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C53A00C-84CA-4FDD-993B-999D16975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4EE01F-90A2-4843-9EB9-05564B19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8424C9-F7AB-4C8C-8536-5B0971D8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11B376-9887-4E60-BA68-3F27646D1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114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2C696-CCDB-4E6F-970D-38706DD2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D0F0A7-1C8C-4BE7-A5F6-7D7CC8B847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3207C-9611-4784-B3E6-AF1F7524A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1F61F7-378C-437B-8F70-BA68087C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896496-D9BB-4D97-9909-8D0C0DC3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361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5ED7D4-BC5C-49A1-AAE5-32C4A7252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B12A9C-043D-4905-87C6-41A6BE7403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E277D7-1D71-40AE-8F60-802A9E078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EAB276-4D3B-48DB-B725-ACA01FB3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B47219-3194-453F-97DA-BFB250FF7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455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79D2B0-7A13-46DD-A878-1EBDAE38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8018B-CD7C-433B-B7E0-90FB63D06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A1748F-2E3C-4681-BAAF-9FD9F3A37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E6B875-C746-40AE-965A-B2E48614E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83F1D8-3766-4493-953B-E33B8447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79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B0180-B364-40BE-BC74-7FC58C2BE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3F17E2-00DB-4E07-BA98-239547F2AA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E915B-8552-43C8-8098-7113164FF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5A536C-B17F-4EAC-948C-E9EAB18E9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8DDB16-9F13-4A23-AD37-F4DE01280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30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8E6F5C-65C4-48C8-AF53-FB94BE63C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B2E3E8-33D7-4620-A86C-E7F0ABAB7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2F51F6-8F4C-4582-871D-BCC422B0D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0551FD-8F83-4249-A3C3-3451E41DD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65E95C-DBA2-4E4E-A2A9-ECAE5CC22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8A36ED-44E5-49E4-B986-B594AD0CE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20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9CC3A-71EC-4980-A8E9-853D0736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E57923-64E0-4F14-8D51-B47CE0E98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ABCBCE9-13ED-4E8A-B39B-3C75D1461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88A7F14-3AC6-494E-84D4-E66673D46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F7DEF84-659D-40AE-81C3-8C9D46873B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5BED71-B632-41BB-B229-E34DC6787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762C87-1C44-4A62-85B4-9625F18BF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BA8253F-DE83-4F21-9975-0D800821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377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514905-4EAB-44D4-B82A-BF896727F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516131C-F873-4063-B5F3-69DC7D3F4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FF5586-711E-48A3-9222-222792F7C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190218-E904-4FAA-A812-2921A406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31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398BD07-22D7-4B6D-A8F8-B895C660F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05D512-7AC6-4A58-A11F-A72C13BA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41C519-3315-43D7-BEBB-D1783F3C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20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58CB2-873C-4BC8-806E-920D2A79B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451823-99AA-4F6E-AC15-9E1F77B65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4D17648-077C-44BF-842A-11E39D928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F8286C-3918-4B15-8A64-4836BE4E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51D76B0-5F48-42FD-AA2C-173700551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B355297-BAC8-4DF4-A32B-CD6B3732E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670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408C07-9FE5-48AE-8B36-E14CDDEA3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6751267-C462-42F9-884E-5DE2750849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9C91D5-9AC2-4AB4-AA6D-0F52A5D1D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EC0ADB-D25B-4773-BAA8-FE3CB5E8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81F2EF-86E2-4259-ADA9-36DD34EDD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402A45E-45DC-4867-96C7-B9046F6D2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392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292DD1-AD4E-44F7-AD7C-3BF503084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AE101B-7224-407C-A673-1416623428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8F9229-0C51-4F07-A486-37DC72993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0BADF-CEE9-4A58-8403-A521AB47667E}" type="datetimeFigureOut">
              <a:rPr lang="zh-CN" altLang="en-US" smtClean="0"/>
              <a:t>2020/4/13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7DF39-4F33-49E4-86B5-6105D9CE4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88FB3C-615B-4AE8-A053-8AD9963B00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D2739-1F14-4217-8157-DB60ACA0BB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13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504C2-EB03-4294-B5D0-25F157E481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772" y="2797313"/>
            <a:ext cx="9144000" cy="1079299"/>
          </a:xfrm>
        </p:spPr>
        <p:txBody>
          <a:bodyPr/>
          <a:lstStyle/>
          <a:p>
            <a:r>
              <a:rPr lang="zh-CN" altLang="en-US" dirty="0"/>
              <a:t>预</a:t>
            </a:r>
            <a:r>
              <a:rPr lang="zh-CN" altLang="en-US"/>
              <a:t>训练语言模型综述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E0C6288-CA82-4C3C-A2EB-DF6F8EA93E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9065" y="4218694"/>
            <a:ext cx="5888854" cy="1655762"/>
          </a:xfrm>
        </p:spPr>
        <p:txBody>
          <a:bodyPr/>
          <a:lstStyle/>
          <a:p>
            <a:r>
              <a:rPr lang="zh-CN" altLang="en-US" dirty="0"/>
              <a:t>岳祥</a:t>
            </a:r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11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28337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AD353-0384-4D2F-AB84-424A9FCE7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GPT:</a:t>
            </a:r>
            <a:r>
              <a:rPr lang="zh-CN" altLang="en-US" b="1" dirty="0"/>
              <a:t> </a:t>
            </a:r>
            <a:r>
              <a:rPr lang="en-US" altLang="zh-CN" sz="2400" b="1" dirty="0"/>
              <a:t>Improving Language Understanding by Generative Pre-Training</a:t>
            </a:r>
            <a:endParaRPr lang="zh-CN" altLang="en-US" sz="24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F059B7-6740-417F-8515-FE0A2C13B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6861" y="2198076"/>
            <a:ext cx="10547232" cy="465992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C4F9692-B4AE-49EB-BF1C-A019FEE9ED78}"/>
              </a:ext>
            </a:extLst>
          </p:cNvPr>
          <p:cNvSpPr txBox="1"/>
          <p:nvPr/>
        </p:nvSpPr>
        <p:spPr>
          <a:xfrm>
            <a:off x="1194593" y="1628726"/>
            <a:ext cx="10631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3. Task-specific input transformation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95927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190B9-393B-4F24-8F11-55AE4B5A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BERT:</a:t>
            </a:r>
            <a:r>
              <a:rPr lang="zh-CN" altLang="en-US" dirty="0"/>
              <a:t> </a:t>
            </a:r>
            <a:r>
              <a:rPr lang="en-US" altLang="zh-CN" sz="2000" b="1" dirty="0"/>
              <a:t>Pre-training of Deep Bidirectional Transformers for Language Understanding</a:t>
            </a:r>
            <a:endParaRPr lang="zh-CN" altLang="en-US" sz="2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FEED8E-3AD4-43F7-B4B1-EAB09BF266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9287" y="1478652"/>
            <a:ext cx="10289059" cy="517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28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0FD4E3-3D2F-466F-A257-6F9E7492E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294FC8E-49BC-4A60-BD10-3903DA8A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93" y="1358283"/>
            <a:ext cx="10437813" cy="549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212F9652-4CFF-46E7-9555-CF4389AEA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BERT:</a:t>
            </a:r>
            <a:r>
              <a:rPr lang="zh-CN" altLang="en-US" dirty="0"/>
              <a:t> </a:t>
            </a:r>
            <a:r>
              <a:rPr lang="en-US" altLang="zh-CN" sz="2000" b="1" dirty="0"/>
              <a:t>Pre-training of Deep Bidirectional Transformers for Language Understanding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170061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578A7CB-F5DB-4322-9EB7-36DDED7644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066" y="1612560"/>
            <a:ext cx="7493706" cy="515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CE598408-7F0B-494A-B301-09947B0A2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BERT:</a:t>
            </a:r>
            <a:r>
              <a:rPr lang="zh-CN" altLang="en-US" dirty="0"/>
              <a:t> </a:t>
            </a:r>
            <a:r>
              <a:rPr lang="en-US" altLang="zh-CN" sz="2000" b="1" dirty="0"/>
              <a:t>Pre-training of Deep Bidirectional Transformers for Language Understanding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38837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AEEAFF4-0436-4DAE-8A70-139CAA8B3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49057"/>
            <a:ext cx="10515600" cy="334936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63A5C8D6-660F-4A63-8F87-54805CFA1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BERT:</a:t>
            </a:r>
            <a:r>
              <a:rPr lang="zh-CN" altLang="en-US" dirty="0"/>
              <a:t> </a:t>
            </a:r>
            <a:r>
              <a:rPr lang="en-US" altLang="zh-CN" sz="2000" b="1" dirty="0"/>
              <a:t>Pre-training of Deep Bidirectional Transformers for Language Understanding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6576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7E105-0FBB-4080-9384-B910B8D7A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88ACAA-F99C-428D-96B7-13369EF2F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0"/>
            <a:ext cx="10077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69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0E0CCE-2805-410C-A1E3-5C9C1670B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7D17929B-A171-4BC2-8134-7D69E69E52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746" y="365125"/>
            <a:ext cx="9699033" cy="595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662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36B51E-815D-4B73-9154-2F339FBEA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8052D62-3FCC-4F13-8BB7-0AB70CE7C3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089" y="239697"/>
            <a:ext cx="9316934" cy="625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06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3721E-7F20-476A-8475-6CAFE943D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BERT, GPT, </a:t>
            </a:r>
            <a:r>
              <a:rPr lang="en-US" altLang="zh-CN" dirty="0" err="1"/>
              <a:t>ELMo</a:t>
            </a:r>
            <a:r>
              <a:rPr lang="en-US" altLang="zh-CN" dirty="0"/>
              <a:t> </a:t>
            </a:r>
            <a:r>
              <a:rPr lang="zh-CN" altLang="en-US" dirty="0"/>
              <a:t>比较</a:t>
            </a:r>
          </a:p>
        </p:txBody>
      </p:sp>
      <p:pic>
        <p:nvPicPr>
          <p:cNvPr id="16386" name="Picture 2" descr="Predicting the word in a sequence">
            <a:extLst>
              <a:ext uri="{FF2B5EF4-FFF2-40B4-BE49-F238E27FC236}">
                <a16:creationId xmlns:a16="http://schemas.microsoft.com/office/drawing/2014/main" id="{3E5C73C2-B9CD-4597-9740-73A98E34C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9763"/>
            <a:ext cx="12192000" cy="4402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070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D6728C8-6B29-4320-B8AB-1BC431475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4247" y="1229360"/>
            <a:ext cx="6288789" cy="562864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5E3EF21C-517D-4179-85F1-87E540B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224448"/>
            <a:ext cx="10515600" cy="1325563"/>
          </a:xfrm>
        </p:spPr>
        <p:txBody>
          <a:bodyPr/>
          <a:lstStyle/>
          <a:p>
            <a:r>
              <a:rPr lang="en-US" altLang="zh-CN" dirty="0"/>
              <a:t>ERNIE: </a:t>
            </a:r>
            <a:r>
              <a:rPr lang="en-US" altLang="zh-CN" sz="2400" b="1" dirty="0"/>
              <a:t>Enhanced Language Representation with Informative Entities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5418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72B42A9-6ED0-4E53-8497-0401C8498A96}"/>
              </a:ext>
            </a:extLst>
          </p:cNvPr>
          <p:cNvSpPr txBox="1"/>
          <p:nvPr/>
        </p:nvSpPr>
        <p:spPr>
          <a:xfrm>
            <a:off x="3073400" y="796900"/>
            <a:ext cx="182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ULMFiT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A85FBD-9A7B-4FE0-918B-3958E6FF4298}"/>
              </a:ext>
            </a:extLst>
          </p:cNvPr>
          <p:cNvGrpSpPr/>
          <p:nvPr/>
        </p:nvGrpSpPr>
        <p:grpSpPr>
          <a:xfrm>
            <a:off x="1486773" y="97366"/>
            <a:ext cx="885595" cy="1068866"/>
            <a:chOff x="2291106" y="112486"/>
            <a:chExt cx="885595" cy="106886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0123508-0C8C-4985-9DC5-D080BE0D6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143" y="112486"/>
              <a:ext cx="797523" cy="69953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5E2051-0049-48EF-BCDA-C9F05249D456}"/>
                </a:ext>
              </a:extLst>
            </p:cNvPr>
            <p:cNvSpPr txBox="1"/>
            <p:nvPr/>
          </p:nvSpPr>
          <p:spPr>
            <a:xfrm>
              <a:off x="2291106" y="812020"/>
              <a:ext cx="885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ELMo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CC5AD5E-1DCE-4EFF-B173-CCAC7349792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372368" y="981566"/>
            <a:ext cx="7010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EAB31E0-5638-406F-A5B1-773AD6A864E9}"/>
              </a:ext>
            </a:extLst>
          </p:cNvPr>
          <p:cNvGrpSpPr/>
          <p:nvPr/>
        </p:nvGrpSpPr>
        <p:grpSpPr>
          <a:xfrm>
            <a:off x="5253898" y="1166232"/>
            <a:ext cx="842102" cy="1324438"/>
            <a:chOff x="5253898" y="1166232"/>
            <a:chExt cx="842102" cy="132443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AFFC4F6-72F4-4913-A628-73053F93F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9466" y="1166232"/>
              <a:ext cx="806534" cy="95510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E50AD02-DE04-40D6-A1E1-B49A65B71374}"/>
                </a:ext>
              </a:extLst>
            </p:cNvPr>
            <p:cNvSpPr txBox="1"/>
            <p:nvPr/>
          </p:nvSpPr>
          <p:spPr>
            <a:xfrm>
              <a:off x="5253898" y="2121338"/>
              <a:ext cx="806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865DDA2-5E9C-4BDA-95FF-83D0CD626D08}"/>
              </a:ext>
            </a:extLst>
          </p:cNvPr>
          <p:cNvCxnSpPr>
            <a:cxnSpLocks/>
          </p:cNvCxnSpPr>
          <p:nvPr/>
        </p:nvCxnSpPr>
        <p:spPr>
          <a:xfrm>
            <a:off x="2722884" y="981566"/>
            <a:ext cx="2441783" cy="855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AE189A2-D5AD-4BD2-A7D0-6F35E4A1AE48}"/>
              </a:ext>
            </a:extLst>
          </p:cNvPr>
          <p:cNvSpPr txBox="1"/>
          <p:nvPr/>
        </p:nvSpPr>
        <p:spPr>
          <a:xfrm>
            <a:off x="3932129" y="1166231"/>
            <a:ext cx="192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9DB8DF-CCF0-44EB-8287-5D8F19187FA9}"/>
              </a:ext>
            </a:extLst>
          </p:cNvPr>
          <p:cNvSpPr txBox="1"/>
          <p:nvPr/>
        </p:nvSpPr>
        <p:spPr>
          <a:xfrm>
            <a:off x="7992534" y="950787"/>
            <a:ext cx="66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498D930-E352-4FD8-A18B-05082CD28F8E}"/>
              </a:ext>
            </a:extLst>
          </p:cNvPr>
          <p:cNvCxnSpPr>
            <a:stCxn id="21" idx="2"/>
          </p:cNvCxnSpPr>
          <p:nvPr/>
        </p:nvCxnSpPr>
        <p:spPr>
          <a:xfrm flipH="1">
            <a:off x="6155267" y="1320119"/>
            <a:ext cx="2171700" cy="517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CF91915-E0E7-4265-89A3-AFFB5C77ACBB}"/>
              </a:ext>
            </a:extLst>
          </p:cNvPr>
          <p:cNvSpPr txBox="1"/>
          <p:nvPr/>
        </p:nvSpPr>
        <p:spPr>
          <a:xfrm>
            <a:off x="6459429" y="1166231"/>
            <a:ext cx="168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LM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A78B41-D14A-4D74-8492-AC34736A8648}"/>
              </a:ext>
            </a:extLst>
          </p:cNvPr>
          <p:cNvSpPr txBox="1"/>
          <p:nvPr/>
        </p:nvSpPr>
        <p:spPr>
          <a:xfrm>
            <a:off x="7861300" y="2306004"/>
            <a:ext cx="93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F6CB89A-8AD4-4071-B6AF-43EEA5DFF9B8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>
            <a:off x="8326967" y="1320119"/>
            <a:ext cx="0" cy="98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926F8D0-CBBE-4BA7-A382-7316D1DD0E4F}"/>
              </a:ext>
            </a:extLst>
          </p:cNvPr>
          <p:cNvSpPr txBox="1"/>
          <p:nvPr/>
        </p:nvSpPr>
        <p:spPr>
          <a:xfrm>
            <a:off x="8326966" y="1498726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model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529DB25-B15D-4484-87B4-2562CD49AFEE}"/>
              </a:ext>
            </a:extLst>
          </p:cNvPr>
          <p:cNvGrpSpPr/>
          <p:nvPr/>
        </p:nvGrpSpPr>
        <p:grpSpPr>
          <a:xfrm>
            <a:off x="10371805" y="1507144"/>
            <a:ext cx="931333" cy="1172926"/>
            <a:chOff x="10371805" y="1507144"/>
            <a:chExt cx="931333" cy="117292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D8B02D2-7AF7-41C3-AB20-3BE0DD327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1805" y="1507144"/>
              <a:ext cx="812659" cy="847846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4A6204F-E7E7-46CB-B3F0-630B4B6BB403}"/>
                </a:ext>
              </a:extLst>
            </p:cNvPr>
            <p:cNvSpPr txBox="1"/>
            <p:nvPr/>
          </p:nvSpPr>
          <p:spPr>
            <a:xfrm>
              <a:off x="10371805" y="2310738"/>
              <a:ext cx="931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Grover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FAD4941-F781-447B-9D7E-CEAC78FE36A8}"/>
              </a:ext>
            </a:extLst>
          </p:cNvPr>
          <p:cNvCxnSpPr>
            <a:stCxn id="25" idx="3"/>
            <a:endCxn id="30" idx="1"/>
          </p:cNvCxnSpPr>
          <p:nvPr/>
        </p:nvCxnSpPr>
        <p:spPr>
          <a:xfrm>
            <a:off x="8792633" y="2490670"/>
            <a:ext cx="1579172" cy="4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DDEDED1-E141-4D79-BE9B-5A88B6049FDD}"/>
              </a:ext>
            </a:extLst>
          </p:cNvPr>
          <p:cNvSpPr txBox="1"/>
          <p:nvPr/>
        </p:nvSpPr>
        <p:spPr>
          <a:xfrm>
            <a:off x="9093480" y="2229675"/>
            <a:ext cx="81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D8EB587-D7FB-44A1-B7FE-4051D9892AC1}"/>
              </a:ext>
            </a:extLst>
          </p:cNvPr>
          <p:cNvGrpSpPr/>
          <p:nvPr/>
        </p:nvGrpSpPr>
        <p:grpSpPr>
          <a:xfrm>
            <a:off x="5692733" y="4018167"/>
            <a:ext cx="1159934" cy="1519714"/>
            <a:chOff x="4584699" y="3595200"/>
            <a:chExt cx="1159934" cy="1519714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581BEA9-2744-49E8-8541-D97E9DA13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9000" y="3595200"/>
              <a:ext cx="931333" cy="873383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68BAB4A-00FD-4613-90C2-695E93F106A8}"/>
                </a:ext>
              </a:extLst>
            </p:cNvPr>
            <p:cNvSpPr txBox="1"/>
            <p:nvPr/>
          </p:nvSpPr>
          <p:spPr>
            <a:xfrm>
              <a:off x="4584699" y="4468583"/>
              <a:ext cx="1159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ERNIE </a:t>
              </a:r>
            </a:p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(Tsinghua)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8B6114E-CD18-449E-B361-DB4100F6D68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07034" y="2490670"/>
            <a:ext cx="465667" cy="1527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E7B3F1B3-E06D-44F8-8126-31994765C6E8}"/>
              </a:ext>
            </a:extLst>
          </p:cNvPr>
          <p:cNvSpPr txBox="1"/>
          <p:nvPr/>
        </p:nvSpPr>
        <p:spPr>
          <a:xfrm>
            <a:off x="9769162" y="4483246"/>
            <a:ext cx="1964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ERNIE (Baidu)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BERT-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2955FD8-4B71-4CFE-A90A-615BA2773D0D}"/>
              </a:ext>
            </a:extLst>
          </p:cNvPr>
          <p:cNvSpPr txBox="1"/>
          <p:nvPr/>
        </p:nvSpPr>
        <p:spPr>
          <a:xfrm>
            <a:off x="5379613" y="3179578"/>
            <a:ext cx="17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+Knowledge Graph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126A9F0-D917-44E4-907B-35A8AD2C1B6F}"/>
              </a:ext>
            </a:extLst>
          </p:cNvPr>
          <p:cNvSpPr txBox="1"/>
          <p:nvPr/>
        </p:nvSpPr>
        <p:spPr>
          <a:xfrm>
            <a:off x="5630800" y="6140279"/>
            <a:ext cx="128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KnowBert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1941A1D-60E2-46CE-A9C4-478D20E442BE}"/>
              </a:ext>
            </a:extLst>
          </p:cNvPr>
          <p:cNvCxnSpPr>
            <a:stCxn id="36" idx="2"/>
            <a:endCxn id="45" idx="0"/>
          </p:cNvCxnSpPr>
          <p:nvPr/>
        </p:nvCxnSpPr>
        <p:spPr>
          <a:xfrm>
            <a:off x="6272700" y="5537881"/>
            <a:ext cx="0" cy="602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C548C8F2-B0A5-4F83-BE34-B7F278372C7A}"/>
              </a:ext>
            </a:extLst>
          </p:cNvPr>
          <p:cNvSpPr txBox="1"/>
          <p:nvPr/>
        </p:nvSpPr>
        <p:spPr>
          <a:xfrm>
            <a:off x="6234545" y="5663225"/>
            <a:ext cx="2180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entity linker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EA3F12F-AA23-48D0-9CE1-1A90A94B2F97}"/>
              </a:ext>
            </a:extLst>
          </p:cNvPr>
          <p:cNvSpPr txBox="1"/>
          <p:nvPr/>
        </p:nvSpPr>
        <p:spPr>
          <a:xfrm>
            <a:off x="7606258" y="4070997"/>
            <a:ext cx="17013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CBT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B2T2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Unicoder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-VL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LXMBERT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VL-BERT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UNITER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0AE3968-D298-4AD1-854C-5202C2F30FE3}"/>
              </a:ext>
            </a:extLst>
          </p:cNvPr>
          <p:cNvCxnSpPr>
            <a:cxnSpLocks/>
          </p:cNvCxnSpPr>
          <p:nvPr/>
        </p:nvCxnSpPr>
        <p:spPr>
          <a:xfrm>
            <a:off x="5964933" y="2229675"/>
            <a:ext cx="2450096" cy="1851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339FA287-57D3-496F-B07D-D2BDEED02D03}"/>
              </a:ext>
            </a:extLst>
          </p:cNvPr>
          <p:cNvSpPr txBox="1"/>
          <p:nvPr/>
        </p:nvSpPr>
        <p:spPr>
          <a:xfrm>
            <a:off x="6970911" y="3205616"/>
            <a:ext cx="12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94E4A32-C21A-47A3-9561-DDB8EB45B2D1}"/>
              </a:ext>
            </a:extLst>
          </p:cNvPr>
          <p:cNvSpPr txBox="1"/>
          <p:nvPr/>
        </p:nvSpPr>
        <p:spPr>
          <a:xfrm>
            <a:off x="4277650" y="5341362"/>
            <a:ext cx="115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XLNet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E1F80C-3C47-4785-B73D-A1ED9C45FBB0}"/>
              </a:ext>
            </a:extLst>
          </p:cNvPr>
          <p:cNvSpPr txBox="1"/>
          <p:nvPr/>
        </p:nvSpPr>
        <p:spPr>
          <a:xfrm>
            <a:off x="2357431" y="3580821"/>
            <a:ext cx="115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UniLM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A8D1ECE-3897-45DD-99C9-DF92EC62D58E}"/>
              </a:ext>
            </a:extLst>
          </p:cNvPr>
          <p:cNvSpPr txBox="1"/>
          <p:nvPr/>
        </p:nvSpPr>
        <p:spPr>
          <a:xfrm>
            <a:off x="223528" y="3015621"/>
            <a:ext cx="115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XLM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UDify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DEB5C46-2B50-4662-BCAF-31C4BD86103D}"/>
              </a:ext>
            </a:extLst>
          </p:cNvPr>
          <p:cNvSpPr txBox="1"/>
          <p:nvPr/>
        </p:nvSpPr>
        <p:spPr>
          <a:xfrm>
            <a:off x="2745908" y="5691768"/>
            <a:ext cx="129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E03AD69-66DB-445A-85B5-57CA2A723377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4857617" y="2537452"/>
            <a:ext cx="713450" cy="2803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A10882AD-CF24-4EDC-AE26-3E4A9CA790C5}"/>
              </a:ext>
            </a:extLst>
          </p:cNvPr>
          <p:cNvSpPr txBox="1"/>
          <p:nvPr/>
        </p:nvSpPr>
        <p:spPr>
          <a:xfrm>
            <a:off x="4578550" y="3606013"/>
            <a:ext cx="14148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Permutation LM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Transformer-XL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CD62C6B1-7284-4DF1-9F53-C4E4459205E2}"/>
              </a:ext>
            </a:extLst>
          </p:cNvPr>
          <p:cNvCxnSpPr>
            <a:stCxn id="15" idx="1"/>
            <a:endCxn id="64" idx="0"/>
          </p:cNvCxnSpPr>
          <p:nvPr/>
        </p:nvCxnSpPr>
        <p:spPr>
          <a:xfrm flipH="1">
            <a:off x="2937398" y="2306004"/>
            <a:ext cx="2316500" cy="1274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C480024-F052-4239-BC13-11F767DC80D7}"/>
              </a:ext>
            </a:extLst>
          </p:cNvPr>
          <p:cNvSpPr txBox="1"/>
          <p:nvPr/>
        </p:nvSpPr>
        <p:spPr>
          <a:xfrm>
            <a:off x="2925541" y="2819803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Generation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FC558A9-9202-498D-AB44-D40249B9CB6B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3391207" y="2490670"/>
            <a:ext cx="1980870" cy="3201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125ADE1C-D8F2-4EC5-A01B-6F6A1A708282}"/>
              </a:ext>
            </a:extLst>
          </p:cNvPr>
          <p:cNvSpPr txBox="1"/>
          <p:nvPr/>
        </p:nvSpPr>
        <p:spPr>
          <a:xfrm>
            <a:off x="3130611" y="4655546"/>
            <a:ext cx="1576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NSP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32D6A94-3DAB-46F1-A713-1A641E6F2F55}"/>
              </a:ext>
            </a:extLst>
          </p:cNvPr>
          <p:cNvCxnSpPr>
            <a:endCxn id="65" idx="0"/>
          </p:cNvCxnSpPr>
          <p:nvPr/>
        </p:nvCxnSpPr>
        <p:spPr>
          <a:xfrm flipH="1">
            <a:off x="803495" y="2021946"/>
            <a:ext cx="4423444" cy="993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BCA2F9F-1F7C-44B1-966C-643D9EC4E49D}"/>
              </a:ext>
            </a:extLst>
          </p:cNvPr>
          <p:cNvSpPr txBox="1"/>
          <p:nvPr/>
        </p:nvSpPr>
        <p:spPr>
          <a:xfrm>
            <a:off x="2349341" y="2184109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9B80C28-DF7A-489D-B3AE-21F3F6DAC1BA}"/>
              </a:ext>
            </a:extLst>
          </p:cNvPr>
          <p:cNvSpPr txBox="1"/>
          <p:nvPr/>
        </p:nvSpPr>
        <p:spPr>
          <a:xfrm>
            <a:off x="1131448" y="3429000"/>
            <a:ext cx="115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MT-DNN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50887965-FB47-430F-9CB4-FDCBF9E75E05}"/>
              </a:ext>
            </a:extLst>
          </p:cNvPr>
          <p:cNvCxnSpPr>
            <a:endCxn id="87" idx="0"/>
          </p:cNvCxnSpPr>
          <p:nvPr/>
        </p:nvCxnSpPr>
        <p:spPr>
          <a:xfrm flipH="1">
            <a:off x="1711415" y="2143828"/>
            <a:ext cx="3531007" cy="1285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C4C63605-33BA-4E33-991D-4DCAEF80DE55}"/>
              </a:ext>
            </a:extLst>
          </p:cNvPr>
          <p:cNvSpPr txBox="1"/>
          <p:nvPr/>
        </p:nvSpPr>
        <p:spPr>
          <a:xfrm>
            <a:off x="2523064" y="2583002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BB44F66-37F0-4C4B-81C2-FFA21B6B2E7A}"/>
                  </a:ext>
                </a:extLst>
              </p:cNvPr>
              <p:cNvSpPr txBox="1"/>
              <p:nvPr/>
            </p:nvSpPr>
            <p:spPr>
              <a:xfrm>
                <a:off x="933355" y="4520107"/>
                <a:ext cx="1556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MT-DN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𝐍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𝐊𝐃</m:t>
                        </m:r>
                      </m:sub>
                    </m:sSub>
                  </m:oMath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BB44F66-37F0-4C4B-81C2-FFA21B6B2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55" y="4520107"/>
                <a:ext cx="1556119" cy="369332"/>
              </a:xfrm>
              <a:prstGeom prst="rect">
                <a:avLst/>
              </a:prstGeom>
              <a:blipFill>
                <a:blip r:embed="rId7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44BB0B8-34A8-4660-A1CF-3B0C72ADE56C}"/>
              </a:ext>
            </a:extLst>
          </p:cNvPr>
          <p:cNvCxnSpPr>
            <a:stCxn id="87" idx="2"/>
            <a:endCxn id="94" idx="0"/>
          </p:cNvCxnSpPr>
          <p:nvPr/>
        </p:nvCxnSpPr>
        <p:spPr>
          <a:xfrm>
            <a:off x="1711415" y="3798332"/>
            <a:ext cx="0" cy="721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057C42FF-B69B-41CF-B88A-DA5546BE8F81}"/>
              </a:ext>
            </a:extLst>
          </p:cNvPr>
          <p:cNvSpPr txBox="1"/>
          <p:nvPr/>
        </p:nvSpPr>
        <p:spPr>
          <a:xfrm>
            <a:off x="771839" y="3978438"/>
            <a:ext cx="189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32AD00FD-8DC6-4B8A-AC05-9292874DEE8A}"/>
              </a:ext>
            </a:extLst>
          </p:cNvPr>
          <p:cNvSpPr txBox="1"/>
          <p:nvPr/>
        </p:nvSpPr>
        <p:spPr>
          <a:xfrm>
            <a:off x="1470974" y="5507102"/>
            <a:ext cx="147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SpanBERT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C79893A-FDC2-4D00-9317-31F8F2F52D47}"/>
              </a:ext>
            </a:extLst>
          </p:cNvPr>
          <p:cNvCxnSpPr>
            <a:cxnSpLocks/>
            <a:endCxn id="99" idx="0"/>
          </p:cNvCxnSpPr>
          <p:nvPr/>
        </p:nvCxnSpPr>
        <p:spPr>
          <a:xfrm flipH="1">
            <a:off x="2209676" y="2449255"/>
            <a:ext cx="3087986" cy="3057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D8537AC-BB27-407E-BC62-DE53A9175553}"/>
              </a:ext>
            </a:extLst>
          </p:cNvPr>
          <p:cNvSpPr txBox="1"/>
          <p:nvPr/>
        </p:nvSpPr>
        <p:spPr>
          <a:xfrm>
            <a:off x="2866201" y="4190612"/>
            <a:ext cx="157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Span prediction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NSP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59">
            <a:extLst>
              <a:ext uri="{FF2B5EF4-FFF2-40B4-BE49-F238E27FC236}">
                <a16:creationId xmlns:a16="http://schemas.microsoft.com/office/drawing/2014/main" id="{4DA69A1A-5FE5-614E-A574-B9864B37FE4C}"/>
              </a:ext>
            </a:extLst>
          </p:cNvPr>
          <p:cNvCxnSpPr>
            <a:cxnSpLocks/>
          </p:cNvCxnSpPr>
          <p:nvPr/>
        </p:nvCxnSpPr>
        <p:spPr>
          <a:xfrm>
            <a:off x="5981124" y="2060398"/>
            <a:ext cx="4390681" cy="2306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文本框 61">
            <a:extLst>
              <a:ext uri="{FF2B5EF4-FFF2-40B4-BE49-F238E27FC236}">
                <a16:creationId xmlns:a16="http://schemas.microsoft.com/office/drawing/2014/main" id="{D1125DA7-C165-8E44-97AC-959A9424E033}"/>
              </a:ext>
            </a:extLst>
          </p:cNvPr>
          <p:cNvSpPr txBox="1"/>
          <p:nvPr/>
        </p:nvSpPr>
        <p:spPr>
          <a:xfrm>
            <a:off x="8378785" y="3480288"/>
            <a:ext cx="196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Word Masking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图片 40">
            <a:extLst>
              <a:ext uri="{FF2B5EF4-FFF2-40B4-BE49-F238E27FC236}">
                <a16:creationId xmlns:a16="http://schemas.microsoft.com/office/drawing/2014/main" id="{DBD15A15-5995-4E4A-9159-77E35E1C9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87" y="4144671"/>
            <a:ext cx="931332" cy="8915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9BB2FCF-9087-4E65-BD0B-A0B6E84F3743}"/>
              </a:ext>
            </a:extLst>
          </p:cNvPr>
          <p:cNvSpPr txBox="1"/>
          <p:nvPr/>
        </p:nvSpPr>
        <p:spPr>
          <a:xfrm>
            <a:off x="9278463" y="6585512"/>
            <a:ext cx="307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Xiaozhi Wang &amp; Zhengyan Zhang @THUNLP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标题 1">
            <a:extLst>
              <a:ext uri="{FF2B5EF4-FFF2-40B4-BE49-F238E27FC236}">
                <a16:creationId xmlns:a16="http://schemas.microsoft.com/office/drawing/2014/main" id="{34348BD2-3B66-4298-A25D-730215C7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070" y="-124102"/>
            <a:ext cx="3846718" cy="1325563"/>
          </a:xfrm>
        </p:spPr>
        <p:txBody>
          <a:bodyPr/>
          <a:lstStyle/>
          <a:p>
            <a:r>
              <a:rPr lang="en-US" altLang="zh-CN" dirty="0"/>
              <a:t>PLM Family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750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4D643-6466-43D4-B80C-48B05267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9" y="224448"/>
            <a:ext cx="10515600" cy="1325563"/>
          </a:xfrm>
        </p:spPr>
        <p:txBody>
          <a:bodyPr/>
          <a:lstStyle/>
          <a:p>
            <a:r>
              <a:rPr lang="en-US" altLang="zh-CN" dirty="0"/>
              <a:t>ERNIE: </a:t>
            </a:r>
            <a:r>
              <a:rPr lang="en-US" altLang="zh-CN" sz="2400" b="1" dirty="0"/>
              <a:t>Enhanced Language Representation with Informative Entities</a:t>
            </a:r>
            <a:endParaRPr lang="zh-CN" altLang="en-US" sz="24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EE3F84F-6B0A-4EDD-A1EA-40DE9918D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3076" y="1207363"/>
            <a:ext cx="9863091" cy="569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28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35C6E42-C3F4-4C41-8A82-164023F18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13810" y="1524337"/>
            <a:ext cx="8728513" cy="496853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DE4587BD-67CD-4CE2-9259-F309E5C22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ERNIE: </a:t>
            </a:r>
            <a:r>
              <a:rPr lang="en-US" altLang="zh-CN" sz="2800" dirty="0"/>
              <a:t>Enhanced Representation through Knowledge Integration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33206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4A2233-12BB-493F-8C98-44DAE186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ERNIE : Enhanced Representation through Knowledge Integration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726B4A4-2ED5-4CAB-8280-117203853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74382"/>
            <a:ext cx="10515600" cy="2709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84E459-8980-4B14-BFC2-BDDD31812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4623458"/>
            <a:ext cx="10401300" cy="11203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E511ECA-F7DC-4DCD-9341-217410FE9BF7}"/>
              </a:ext>
            </a:extLst>
          </p:cNvPr>
          <p:cNvSpPr txBox="1"/>
          <p:nvPr/>
        </p:nvSpPr>
        <p:spPr>
          <a:xfrm>
            <a:off x="4520732" y="5775335"/>
            <a:ext cx="395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Cloze test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38924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933F90-0A57-4D09-9F5B-119F76A7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XLM: </a:t>
            </a:r>
            <a:r>
              <a:rPr lang="en-US" altLang="zh-CN" sz="3200" dirty="0"/>
              <a:t>Cross-lingual Language Model Pretraining</a:t>
            </a:r>
            <a:endParaRPr lang="zh-CN" altLang="en-US" sz="32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79F084-7A1C-4495-9DC0-BA55A34B9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9237" y="1432564"/>
            <a:ext cx="8214976" cy="54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8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242C0F-0A58-4512-9C64-C869630FE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415925"/>
            <a:ext cx="10515600" cy="1325563"/>
          </a:xfrm>
        </p:spPr>
        <p:txBody>
          <a:bodyPr/>
          <a:lstStyle/>
          <a:p>
            <a:r>
              <a:rPr lang="en-US" altLang="zh-CN" dirty="0"/>
              <a:t>MTDNN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7358448-69A0-46E5-AA32-A461C5406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06980" y="148281"/>
            <a:ext cx="9583420" cy="67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28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83CB1C-68C8-4511-9CAC-18D4983E1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MASS: </a:t>
            </a:r>
            <a:r>
              <a:rPr lang="en-US" altLang="zh-CN" sz="2000" b="1" dirty="0"/>
              <a:t>Masked Sequence to Sequence Pre-training for Language Generation</a:t>
            </a:r>
            <a:endParaRPr lang="zh-CN" altLang="en-US" sz="2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B0B7C8E-E8DD-46F2-83C9-40A8226D7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820111"/>
            <a:ext cx="10515600" cy="236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57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CC798-B1F3-47D4-9129-6D94CA32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MASS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E8AE3BF-31DC-41B5-A85A-5B2A227EC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820644"/>
            <a:ext cx="12192001" cy="378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1999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D4F167-31D1-4898-ACC1-DBBFD0860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60" y="192051"/>
            <a:ext cx="11736279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Unified Language Model Pre-training for Natural Language Understanding and Generation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D9FB64-5BF8-476C-B963-3A152739D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5461" y="1390783"/>
            <a:ext cx="7867108" cy="546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04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ADCDE84-DFA2-4264-B917-516D38B43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57425" y="2053431"/>
            <a:ext cx="7677150" cy="3895725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786860DE-07B7-4448-93DA-EF9A1DA25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60" y="192051"/>
            <a:ext cx="11736279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Unified Language Model Pre-training for Natural Language Understanding and Generation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583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B9212-C1CF-4260-AC39-619A97FD0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XLNET: </a:t>
            </a:r>
            <a:r>
              <a:rPr lang="en-US" altLang="zh-CN" sz="2000" dirty="0"/>
              <a:t>Generalized Autoregressive Pretraining for Language Understanding</a:t>
            </a:r>
            <a:endParaRPr lang="zh-CN" altLang="en-US" sz="2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5F74D80-6D30-4694-BD2B-6976C602E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42984" y="1429304"/>
            <a:ext cx="7302857" cy="525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25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C71042-1D98-43EB-ACD7-1A1A9FFB8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ELMo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sz="2800" dirty="0"/>
              <a:t>Deep contextualized word representations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1E8569-D150-4F66-836B-0E425AAA1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D01322A-FD75-437D-8A4E-0A6580A3E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47" y="1361195"/>
            <a:ext cx="10306050" cy="549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81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46EE92-1AD3-4AFC-B614-1A28A06BF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XLNET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3A67314-2397-441B-B609-4D71A092E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7177" y="559293"/>
            <a:ext cx="8804534" cy="593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691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7D762773-2C77-43DB-96FA-B6D31941EA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30" y="1368132"/>
            <a:ext cx="10515600" cy="412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5C9A3F11-F5CC-4CBA-AA28-ABDE92DB1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XLNET: </a:t>
            </a:r>
            <a:r>
              <a:rPr lang="en-US" altLang="zh-CN" sz="2000" dirty="0"/>
              <a:t>Generalized Autoregressive Pretraining for Language Understanding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29818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39ADFEA-181A-4F51-80D2-9D76A4C5AA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64817"/>
            <a:ext cx="10515600" cy="42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96A121F-BC71-443E-A9FC-713B051B9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XLNET: </a:t>
            </a:r>
            <a:r>
              <a:rPr lang="en-US" altLang="zh-CN" sz="2000" dirty="0"/>
              <a:t>Generalized Autoregressive Pretraining for Language Understanding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02687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803C3-5E1E-4FCA-9B7F-0B2CBB855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RoBERTa</a:t>
            </a:r>
            <a:r>
              <a:rPr lang="en-US" altLang="zh-CN" dirty="0"/>
              <a:t>: </a:t>
            </a:r>
            <a:r>
              <a:rPr lang="en-US" altLang="zh-CN" sz="2800" dirty="0"/>
              <a:t>A Robustly Optimized BERT Pretraining Approach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297C66-3EBC-43CF-8E51-A548B3BF5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Optimized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CN" sz="3600" dirty="0"/>
              <a:t>bigger batches over more data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CN" sz="3600" dirty="0"/>
              <a:t>dynamically masking</a:t>
            </a:r>
          </a:p>
          <a:p>
            <a:pPr lvl="2"/>
            <a:r>
              <a:rPr lang="zh-CN" altLang="en-US" dirty="0"/>
              <a:t>静态掩码：在数据预处理期间执行掩码</a:t>
            </a:r>
            <a:endParaRPr lang="en-US" altLang="zh-CN" dirty="0"/>
          </a:p>
          <a:p>
            <a:pPr lvl="2"/>
            <a:r>
              <a:rPr lang="zh-CN" altLang="en-US" dirty="0"/>
              <a:t>动态掩码：在训练时，每次向模型输入一个序列，生成（不同的）掩码。 </a:t>
            </a:r>
            <a:endParaRPr lang="en-US" altLang="zh-CN" dirty="0"/>
          </a:p>
          <a:p>
            <a:pPr marL="1200150" lvl="1" indent="-742950">
              <a:buFont typeface="+mj-lt"/>
              <a:buAutoNum type="arabicPeriod"/>
            </a:pPr>
            <a:r>
              <a:rPr lang="en-US" altLang="zh-CN" sz="4000" dirty="0"/>
              <a:t>removing NSP objective 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altLang="zh-CN" sz="3600" dirty="0"/>
              <a:t>training on longer sequences</a:t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335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268D31-2C90-4242-BCD5-578DE37AB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BERT, </a:t>
            </a:r>
            <a:r>
              <a:rPr lang="en-US" altLang="zh-CN" dirty="0" err="1"/>
              <a:t>RoBERT</a:t>
            </a:r>
            <a:r>
              <a:rPr lang="en-US" altLang="zh-CN" dirty="0"/>
              <a:t>, </a:t>
            </a:r>
            <a:r>
              <a:rPr lang="en-US" altLang="zh-CN" dirty="0" err="1"/>
              <a:t>DistilBERT</a:t>
            </a:r>
            <a:r>
              <a:rPr lang="en-US" altLang="zh-CN" dirty="0"/>
              <a:t>, XLNET </a:t>
            </a:r>
            <a:r>
              <a:rPr lang="zh-CN" altLang="en-US" dirty="0"/>
              <a:t>对比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891901-26F5-4487-8BE8-BD523A735A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17" y="1690688"/>
            <a:ext cx="8351483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958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D2C12-9A44-4313-A554-47510D738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/>
              <a:t>SpanBERT</a:t>
            </a:r>
            <a:r>
              <a:rPr lang="en-US" altLang="zh-CN" b="1" dirty="0"/>
              <a:t>: </a:t>
            </a:r>
            <a:r>
              <a:rPr lang="en-US" altLang="zh-CN" sz="2000" b="1" dirty="0"/>
              <a:t>Improving Pre-training by Representing and Predicting Spans</a:t>
            </a:r>
            <a:endParaRPr lang="zh-CN" altLang="en-US" sz="20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67275C0-9535-4BFE-88EA-B04D01C80B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19346"/>
            <a:ext cx="10515600" cy="41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6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D16A1-128B-4666-A789-1DF442439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Knowledge Enhanced Contextual Word Representations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3EFEF65-BF07-4882-AE7F-A03C034A5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2123" y="1787353"/>
            <a:ext cx="9661748" cy="497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57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9C406-D444-40F1-800C-8896E65F4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325563"/>
          </a:xfrm>
        </p:spPr>
        <p:txBody>
          <a:bodyPr/>
          <a:lstStyle/>
          <a:p>
            <a:r>
              <a:rPr lang="en-US" altLang="zh-CN" b="1" dirty="0"/>
              <a:t>K-BERT: </a:t>
            </a:r>
            <a:r>
              <a:rPr lang="en-US" altLang="zh-CN" sz="2400" b="1" dirty="0"/>
              <a:t>Enabling Language Representation with Knowledge Graph</a:t>
            </a:r>
            <a:endParaRPr lang="zh-CN" altLang="en-US" sz="2400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962C816-5459-4383-9206-BF112D876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9329" y="1158028"/>
            <a:ext cx="6365196" cy="569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112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5E84304-DA3D-40FC-A168-266D593C8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7036" y="1213338"/>
            <a:ext cx="9149241" cy="564466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2FE4FB5-2ABC-494E-9CFE-C1F1968C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0350"/>
            <a:ext cx="10515600" cy="1325563"/>
          </a:xfrm>
        </p:spPr>
        <p:txBody>
          <a:bodyPr/>
          <a:lstStyle/>
          <a:p>
            <a:r>
              <a:rPr lang="en-US" altLang="zh-CN" b="1" dirty="0"/>
              <a:t>K-BERT: </a:t>
            </a:r>
            <a:r>
              <a:rPr lang="en-US" altLang="zh-CN" sz="2400" b="1" dirty="0"/>
              <a:t>Enabling Language Representation with Knowledge Graph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535485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B64385-F15A-432F-85B5-292CA1A6B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ERNIE 2.0: </a:t>
            </a:r>
            <a:r>
              <a:rPr lang="en-US" altLang="zh-CN" sz="1800" dirty="0"/>
              <a:t>A CONTINUAL PRE-TRAINING FRAMEWORK FOR LANGUAGE UNDERSTANDING</a:t>
            </a:r>
            <a:endParaRPr lang="zh-CN" altLang="en-US" sz="18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CBCE5A-3370-49A7-8636-1068DF49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1C6D7B-0AA3-4E17-A22F-15E28C749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2" y="1371600"/>
            <a:ext cx="116871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7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83B0334-318E-46ED-99FD-B1523A7496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214" y="1615221"/>
            <a:ext cx="5880987" cy="512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FD093BB5-EF9A-457A-8AAB-F04D0B2AB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err="1"/>
              <a:t>ELMo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sz="2800" dirty="0"/>
              <a:t>Deep contextualized word representations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22674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22F84D3-1264-4AC8-8A3C-B5E022D2E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181595"/>
            <a:ext cx="10515600" cy="381475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6CDDACE-393F-41A4-AD9C-69B6F9C71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ERNIE 2.0: </a:t>
            </a:r>
            <a:r>
              <a:rPr lang="en-US" altLang="zh-CN" sz="1800" dirty="0"/>
              <a:t>A CONTINUAL PRE-TRAINING FRAMEWORK FOR LANGUAGE UNDERSTANDING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26649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5258735-B4F4-433B-8200-1FCF820D6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A58DA56-B3EB-4950-A139-D5781B046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0054"/>
            <a:ext cx="12192000" cy="554794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575E2DAF-4941-4FC2-8712-387452EDB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ERNIE 2.0: </a:t>
            </a:r>
            <a:r>
              <a:rPr lang="en-US" altLang="zh-CN" sz="1800" dirty="0"/>
              <a:t>A CONTINUAL PRE-TRAINING FRAMEWORK FOR LANGUAGE UNDERSTANDING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32622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A7E031-94A2-4572-ACA3-7D88E4FE4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9715"/>
            <a:ext cx="10851292" cy="546588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b="1" dirty="0"/>
              <a:t>Word-aware Pre-training Tasks</a:t>
            </a:r>
          </a:p>
          <a:p>
            <a:pPr lvl="1"/>
            <a:r>
              <a:rPr lang="en-US" altLang="zh-CN" b="1" dirty="0"/>
              <a:t>Knowledge Masking Task: </a:t>
            </a:r>
            <a:r>
              <a:rPr lang="en-US" altLang="zh-CN" dirty="0"/>
              <a:t>phrase masking and named entity masking</a:t>
            </a:r>
          </a:p>
          <a:p>
            <a:pPr lvl="1"/>
            <a:r>
              <a:rPr lang="en-US" altLang="zh-CN" b="1" dirty="0"/>
              <a:t>Capitalization Prediction Task:</a:t>
            </a:r>
            <a:r>
              <a:rPr lang="zh-CN" altLang="en-US" b="1" dirty="0"/>
              <a:t> </a:t>
            </a:r>
            <a:r>
              <a:rPr lang="en-US" altLang="zh-CN" dirty="0"/>
              <a:t>predict whether the word is capitalized or not</a:t>
            </a:r>
            <a:endParaRPr lang="en-US" altLang="zh-CN" b="1" dirty="0"/>
          </a:p>
          <a:p>
            <a:pPr lvl="1"/>
            <a:r>
              <a:rPr lang="en-US" altLang="zh-CN" b="1" dirty="0"/>
              <a:t>Token-Document Relation Prediction Task:</a:t>
            </a:r>
            <a:r>
              <a:rPr lang="zh-CN" altLang="en-US" b="1" dirty="0"/>
              <a:t> </a:t>
            </a:r>
            <a:r>
              <a:rPr lang="en-US" altLang="zh-CN" dirty="0"/>
              <a:t>predict whether the token in a segment appears in other segments of the original document</a:t>
            </a:r>
          </a:p>
          <a:p>
            <a:r>
              <a:rPr lang="en-US" altLang="zh-CN" b="1" dirty="0"/>
              <a:t>Structure-aware Pre-training Tasks</a:t>
            </a:r>
          </a:p>
          <a:p>
            <a:pPr lvl="1"/>
            <a:r>
              <a:rPr lang="en-US" altLang="zh-CN" b="1" dirty="0"/>
              <a:t>Sentence Reordering Task: </a:t>
            </a:r>
            <a:r>
              <a:rPr lang="en-US" altLang="zh-CN" dirty="0"/>
              <a:t>model permuted segments as a k-class classification </a:t>
            </a:r>
            <a:endParaRPr lang="en-US" altLang="zh-CN" b="1" dirty="0"/>
          </a:p>
          <a:p>
            <a:pPr lvl="1"/>
            <a:r>
              <a:rPr lang="en-US" altLang="zh-CN" b="1" dirty="0"/>
              <a:t>Sentence Distance Task: </a:t>
            </a:r>
          </a:p>
          <a:p>
            <a:pPr lvl="2"/>
            <a:r>
              <a:rPr lang="en-US" altLang="zh-CN" dirty="0"/>
              <a:t>0 represents that the two sentences are adjacent in the same document</a:t>
            </a:r>
          </a:p>
          <a:p>
            <a:pPr lvl="2"/>
            <a:r>
              <a:rPr lang="en-US" altLang="zh-CN" dirty="0"/>
              <a:t>1 represents that the two sentences are in the same document, but not adjacent</a:t>
            </a:r>
          </a:p>
          <a:p>
            <a:pPr lvl="2"/>
            <a:r>
              <a:rPr lang="en-US" altLang="zh-CN" dirty="0"/>
              <a:t>2 represents that the two sentences are from two different documents.</a:t>
            </a:r>
          </a:p>
          <a:p>
            <a:r>
              <a:rPr lang="en-US" altLang="zh-CN" b="1" dirty="0"/>
              <a:t>Semantic-aware Pre-training Tasks</a:t>
            </a:r>
          </a:p>
          <a:p>
            <a:pPr lvl="1"/>
            <a:r>
              <a:rPr lang="en-US" altLang="zh-CN" b="1" dirty="0"/>
              <a:t>Discourse Relation Task:</a:t>
            </a:r>
            <a:r>
              <a:rPr lang="en-US" altLang="zh-CN" dirty="0"/>
              <a:t> to predict the semantic or rhetorical relation (</a:t>
            </a:r>
            <a:r>
              <a:rPr lang="zh-CN" altLang="en-US" dirty="0"/>
              <a:t>修辞关系</a:t>
            </a:r>
            <a:r>
              <a:rPr lang="en-US" altLang="zh-CN" dirty="0"/>
              <a:t>) between two sentences</a:t>
            </a:r>
            <a:endParaRPr lang="en-US" altLang="zh-CN" b="1" dirty="0"/>
          </a:p>
          <a:p>
            <a:pPr lvl="1"/>
            <a:r>
              <a:rPr lang="en-US" altLang="zh-CN" b="1" dirty="0"/>
              <a:t>IR Relevance Task:</a:t>
            </a:r>
          </a:p>
          <a:p>
            <a:pPr lvl="2"/>
            <a:r>
              <a:rPr lang="en-US" altLang="zh-CN" dirty="0"/>
              <a:t>The query and title pairs that are labelled as "0" stand for that the title is clicked by the users after they input the query. </a:t>
            </a:r>
          </a:p>
          <a:p>
            <a:pPr lvl="2"/>
            <a:r>
              <a:rPr lang="en-US" altLang="zh-CN" dirty="0"/>
              <a:t>“1" represent weak relevance, titles appear in the search results but failed to be clicked by users. </a:t>
            </a:r>
          </a:p>
          <a:p>
            <a:pPr lvl="2"/>
            <a:r>
              <a:rPr lang="en-US" altLang="zh-CN" dirty="0"/>
              <a:t>The label "2" means that the query and title are completely irrelevant and random in terms of</a:t>
            </a:r>
            <a:br>
              <a:rPr lang="en-US" altLang="zh-CN" dirty="0"/>
            </a:br>
            <a:r>
              <a:rPr lang="en-US" altLang="zh-CN" dirty="0"/>
              <a:t>semantic information. </a:t>
            </a:r>
            <a:endParaRPr lang="zh-CN" altLang="en-US" dirty="0"/>
          </a:p>
          <a:p>
            <a:pPr lvl="2"/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D24415A-357A-42C0-9D20-040B61618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ERNIE 2.0: </a:t>
            </a:r>
            <a:r>
              <a:rPr lang="en-US" altLang="zh-CN" sz="1800" dirty="0"/>
              <a:t>A CONTINUAL PRE-TRAINING FRAMEWORK FOR LANGUAGE UNDERSTANDING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427532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BC165-9646-4A6D-8CA2-DE3C3FF8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365125"/>
            <a:ext cx="3731847" cy="3872767"/>
          </a:xfrm>
        </p:spPr>
        <p:txBody>
          <a:bodyPr>
            <a:normAutofit/>
          </a:bodyPr>
          <a:lstStyle/>
          <a:p>
            <a:r>
              <a:rPr lang="en-US" altLang="zh-CN" b="1" dirty="0"/>
              <a:t>75 Languages, 1 Model: Parsing Universal Dependencies Universally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1D8390-C725-4BF5-9F02-00487CB50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647" y="88777"/>
            <a:ext cx="7583247" cy="66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47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BC165-9646-4A6D-8CA2-DE3C3FF8F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440" y="365125"/>
            <a:ext cx="3691207" cy="3872767"/>
          </a:xfrm>
        </p:spPr>
        <p:txBody>
          <a:bodyPr>
            <a:normAutofit/>
          </a:bodyPr>
          <a:lstStyle/>
          <a:p>
            <a:r>
              <a:rPr lang="en-US" altLang="zh-CN" b="1" dirty="0"/>
              <a:t>75 Languages, 1 Model: Parsing Universal Dependencies Universally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855787-1C56-4466-9A37-31902CA7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777" y="214312"/>
            <a:ext cx="7822223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210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381A7-3000-4A94-B32A-4D40AC027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Pre-Training with Whole Word Masking for Chinese BERT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B38F8EC-6E24-48D5-A28A-3A68C25B00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73632"/>
            <a:ext cx="10515600" cy="32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1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A06232-6EC0-4E7F-8FCC-84EF373A7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ALBERT: A LITE BERT FOR SELF-SUPERVISED LEARNING OF LANGUAGE REPRESENTATIONS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12BDB-EC99-4729-921D-A48BB1918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对</a:t>
            </a:r>
            <a:r>
              <a:rPr lang="en-US" altLang="zh-CN" b="1" dirty="0"/>
              <a:t>BERT</a:t>
            </a:r>
            <a:r>
              <a:rPr lang="zh-CN" altLang="en-US" b="1" dirty="0"/>
              <a:t>的三大改造：</a:t>
            </a:r>
            <a:endParaRPr lang="en-US" altLang="zh-CN" b="1" dirty="0"/>
          </a:p>
          <a:p>
            <a:pPr lvl="1"/>
            <a:r>
              <a:rPr lang="zh-CN" altLang="en-US" b="1" dirty="0"/>
              <a:t>嵌入向量参数化的因式分解</a:t>
            </a:r>
            <a:endParaRPr lang="en-US" altLang="zh-CN" b="1" dirty="0"/>
          </a:p>
          <a:p>
            <a:pPr lvl="2"/>
            <a:r>
              <a:rPr lang="pt-BR" altLang="zh-CN" dirty="0"/>
              <a:t>O(V × H) </a:t>
            </a:r>
            <a:r>
              <a:rPr lang="zh-CN" altLang="pt-BR" dirty="0"/>
              <a:t>降低到 </a:t>
            </a:r>
            <a:r>
              <a:rPr lang="pt-BR" altLang="zh-CN" dirty="0"/>
              <a:t>O(V × E + E × H)</a:t>
            </a:r>
          </a:p>
          <a:p>
            <a:pPr lvl="2"/>
            <a:r>
              <a:rPr lang="en-US" altLang="zh-CN" dirty="0"/>
              <a:t>V=30000, H=4096, E=128</a:t>
            </a:r>
          </a:p>
          <a:p>
            <a:pPr lvl="3"/>
            <a:r>
              <a:rPr lang="zh-CN" altLang="en-US" dirty="0"/>
              <a:t>原先参数为</a:t>
            </a:r>
            <a:r>
              <a:rPr lang="en-US" altLang="zh-CN" dirty="0"/>
              <a:t>V * H= 30000 * 4096 = 1.23</a:t>
            </a:r>
            <a:r>
              <a:rPr lang="zh-CN" altLang="en-US" dirty="0"/>
              <a:t>亿个参数</a:t>
            </a:r>
            <a:endParaRPr lang="en-US" altLang="zh-CN" dirty="0"/>
          </a:p>
          <a:p>
            <a:pPr lvl="3"/>
            <a:r>
              <a:rPr lang="zh-CN" altLang="en-US" dirty="0"/>
              <a:t>现在则为</a:t>
            </a:r>
            <a:r>
              <a:rPr lang="en-US" altLang="zh-CN" dirty="0"/>
              <a:t>V * E + E * H = 30000*128+128*4096 = 384</a:t>
            </a:r>
            <a:r>
              <a:rPr lang="zh-CN" altLang="en-US" dirty="0"/>
              <a:t>万 </a:t>
            </a:r>
            <a:r>
              <a:rPr lang="en-US" altLang="zh-CN" dirty="0"/>
              <a:t>+ 52</a:t>
            </a:r>
            <a:r>
              <a:rPr lang="zh-CN" altLang="en-US" dirty="0"/>
              <a:t>万 </a:t>
            </a:r>
            <a:r>
              <a:rPr lang="en-US" altLang="zh-CN" dirty="0"/>
              <a:t>= 436</a:t>
            </a:r>
            <a:r>
              <a:rPr lang="zh-CN" altLang="en-US" dirty="0"/>
              <a:t>万</a:t>
            </a:r>
            <a:endParaRPr lang="en-US" altLang="zh-CN" dirty="0"/>
          </a:p>
          <a:p>
            <a:pPr lvl="1"/>
            <a:r>
              <a:rPr lang="zh-CN" altLang="en-US" b="1" dirty="0"/>
              <a:t>跨层参数共享</a:t>
            </a:r>
            <a:endParaRPr lang="en-US" altLang="zh-CN" b="1" dirty="0"/>
          </a:p>
          <a:p>
            <a:pPr lvl="2"/>
            <a:r>
              <a:rPr lang="zh-CN" altLang="en-US" dirty="0"/>
              <a:t>参数共享能显著减少参数。</a:t>
            </a:r>
            <a:endParaRPr lang="en-US" altLang="zh-CN" dirty="0"/>
          </a:p>
          <a:p>
            <a:pPr lvl="1"/>
            <a:r>
              <a:rPr lang="zh-CN" altLang="en-US" b="1" dirty="0"/>
              <a:t>句间连贯性损失 </a:t>
            </a:r>
            <a:r>
              <a:rPr lang="en-US" altLang="zh-CN" dirty="0"/>
              <a:t>(</a:t>
            </a:r>
            <a:r>
              <a:rPr lang="zh-CN" altLang="en-US" dirty="0"/>
              <a:t>避免使用原有的</a:t>
            </a:r>
            <a:r>
              <a:rPr lang="en-US" altLang="zh-CN" dirty="0"/>
              <a:t>NSP</a:t>
            </a:r>
            <a:r>
              <a:rPr lang="zh-CN" altLang="en-US" dirty="0"/>
              <a:t>任务</a:t>
            </a:r>
            <a:r>
              <a:rPr lang="en-US" altLang="zh-CN" dirty="0"/>
              <a:t>)</a:t>
            </a:r>
            <a:endParaRPr lang="en-US" altLang="zh-CN" b="1" dirty="0"/>
          </a:p>
          <a:p>
            <a:pPr lvl="2"/>
            <a:r>
              <a:rPr lang="zh-CN" altLang="en-US" dirty="0"/>
              <a:t>使用段落连续性任务。</a:t>
            </a:r>
            <a:endParaRPr lang="en-US" altLang="zh-CN" dirty="0"/>
          </a:p>
          <a:p>
            <a:pPr lvl="3"/>
            <a:r>
              <a:rPr lang="zh-CN" altLang="en-US" dirty="0"/>
              <a:t>正例，使用从一个文档中连续的两个文本段落；</a:t>
            </a:r>
            <a:endParaRPr lang="en-US" altLang="zh-CN" dirty="0"/>
          </a:p>
          <a:p>
            <a:pPr lvl="3"/>
            <a:r>
              <a:rPr lang="zh-CN" altLang="en-US" dirty="0"/>
              <a:t>负例，使用从一个文档中连续的两个文本段落，但位置调换了。</a:t>
            </a:r>
          </a:p>
          <a:p>
            <a:pPr marL="914400" lvl="2" indent="0">
              <a:buNone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A7831E8-496A-4805-84FB-85609AE1D216}"/>
              </a:ext>
            </a:extLst>
          </p:cNvPr>
          <p:cNvSpPr txBox="1"/>
          <p:nvPr/>
        </p:nvSpPr>
        <p:spPr>
          <a:xfrm>
            <a:off x="9638852" y="1573491"/>
            <a:ext cx="179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335279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2F2AF7-1CF6-4DED-BD93-21F9AE70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ALBERT: A LITE BERT FOR SELF-SUPERVISED LEARNING OF LANGUAGE REPRESENTATIONS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B82D2-4429-402B-BBF1-8F7DCC09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对</a:t>
            </a:r>
            <a:r>
              <a:rPr lang="en-US" altLang="zh-CN" b="1" dirty="0"/>
              <a:t>BERT</a:t>
            </a:r>
            <a:r>
              <a:rPr lang="zh-CN" altLang="en-US" b="1" dirty="0"/>
              <a:t>的其他改造：</a:t>
            </a:r>
            <a:endParaRPr lang="en-US" altLang="zh-CN" b="1" dirty="0"/>
          </a:p>
          <a:p>
            <a:pPr lvl="1"/>
            <a:r>
              <a:rPr lang="zh-CN" altLang="en-US" b="1" dirty="0"/>
              <a:t>去掉了</a:t>
            </a:r>
            <a:r>
              <a:rPr lang="en-US" altLang="zh-CN" b="1" dirty="0"/>
              <a:t>dropout</a:t>
            </a:r>
            <a:r>
              <a:rPr lang="zh-CN" altLang="en-US" dirty="0"/>
              <a:t>。最大的模型，训练了</a:t>
            </a:r>
            <a:r>
              <a:rPr lang="en-US" altLang="zh-CN" dirty="0"/>
              <a:t>1</a:t>
            </a:r>
            <a:r>
              <a:rPr lang="zh-CN" altLang="en-US" dirty="0"/>
              <a:t>百万步后，还是没有过拟合，就移除了</a:t>
            </a:r>
            <a:r>
              <a:rPr lang="en-US" altLang="zh-CN" dirty="0"/>
              <a:t>dropout</a:t>
            </a:r>
            <a:r>
              <a:rPr lang="zh-CN" altLang="en-US" dirty="0"/>
              <a:t>。</a:t>
            </a:r>
          </a:p>
          <a:p>
            <a:pPr lvl="1"/>
            <a:r>
              <a:rPr lang="zh-CN" altLang="en-US" b="1" dirty="0"/>
              <a:t>为加快训练速度，使用</a:t>
            </a:r>
            <a:r>
              <a:rPr lang="en-US" altLang="zh-CN" b="1" dirty="0"/>
              <a:t>LAMB</a:t>
            </a:r>
            <a:r>
              <a:rPr lang="zh-CN" altLang="en-US" b="1" dirty="0"/>
              <a:t>做为优化器。</a:t>
            </a:r>
            <a:r>
              <a:rPr lang="en-US" altLang="zh-CN" dirty="0"/>
              <a:t>LAMB</a:t>
            </a:r>
            <a:r>
              <a:rPr lang="zh-CN" altLang="en-US" dirty="0"/>
              <a:t>优化器使得可以使用特别大的</a:t>
            </a:r>
            <a:r>
              <a:rPr lang="en-US" altLang="zh-CN" dirty="0"/>
              <a:t>batch size</a:t>
            </a:r>
            <a:r>
              <a:rPr lang="zh-CN" altLang="en-US" dirty="0"/>
              <a:t>，如高达</a:t>
            </a:r>
            <a:r>
              <a:rPr lang="en-US" altLang="zh-CN" dirty="0"/>
              <a:t>6</a:t>
            </a:r>
            <a:r>
              <a:rPr lang="zh-CN" altLang="en-US" dirty="0"/>
              <a:t>万。</a:t>
            </a:r>
          </a:p>
          <a:p>
            <a:pPr lvl="1"/>
            <a:r>
              <a:rPr lang="zh-CN" altLang="en-US" b="1" dirty="0"/>
              <a:t>使用</a:t>
            </a:r>
            <a:r>
              <a:rPr lang="en-US" altLang="zh-CN" b="1" dirty="0"/>
              <a:t>n-gram</a:t>
            </a:r>
            <a:r>
              <a:rPr lang="zh-CN" altLang="en-US" b="1" dirty="0"/>
              <a:t>来做遮蔽语言模型。</a:t>
            </a:r>
            <a:r>
              <a:rPr lang="zh-CN" altLang="en-US" dirty="0"/>
              <a:t>即以不同的概率使用</a:t>
            </a:r>
            <a:r>
              <a:rPr lang="en-US" altLang="zh-CN" dirty="0"/>
              <a:t>n-gram</a:t>
            </a:r>
            <a:r>
              <a:rPr lang="zh-CN" altLang="en-US" dirty="0"/>
              <a:t>进行</a:t>
            </a:r>
            <a:r>
              <a:rPr lang="en-US" altLang="zh-CN" dirty="0"/>
              <a:t>mask</a:t>
            </a:r>
            <a:r>
              <a:rPr lang="zh-CN" altLang="en-US" dirty="0"/>
              <a:t>。</a:t>
            </a:r>
            <a:r>
              <a:rPr lang="en-US" altLang="zh-CN" dirty="0"/>
              <a:t>unigram</a:t>
            </a:r>
            <a:r>
              <a:rPr lang="zh-CN" altLang="en-US" dirty="0"/>
              <a:t>的概率最大，</a:t>
            </a:r>
            <a:r>
              <a:rPr lang="en-US" altLang="zh-CN" dirty="0"/>
              <a:t>bigram</a:t>
            </a:r>
            <a:r>
              <a:rPr lang="zh-CN" altLang="en-US" dirty="0"/>
              <a:t>其次，</a:t>
            </a:r>
            <a:r>
              <a:rPr lang="en-US" altLang="zh-CN" dirty="0"/>
              <a:t>trigram</a:t>
            </a:r>
            <a:r>
              <a:rPr lang="zh-CN" altLang="en-US" dirty="0"/>
              <a:t>概率最小。</a:t>
            </a:r>
          </a:p>
        </p:txBody>
      </p:sp>
    </p:spTree>
    <p:extLst>
      <p:ext uri="{BB962C8B-B14F-4D97-AF65-F5344CB8AC3E}">
        <p14:creationId xmlns:p14="http://schemas.microsoft.com/office/powerpoint/2010/main" val="29568080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BF055-7BE4-4BD8-B30F-A600508C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ALBERT: A LITE BERT FOR SELF-SUPERVISED LEARNING OF LANGUAGE REPRESENTATIONS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E2F07D-EA2D-4EE6-A042-197FEFEC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19" y="2275649"/>
            <a:ext cx="11920151" cy="378951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62768CB-B0AB-44C9-8ADD-6A5D0B5B57B6}"/>
              </a:ext>
            </a:extLst>
          </p:cNvPr>
          <p:cNvSpPr/>
          <p:nvPr/>
        </p:nvSpPr>
        <p:spPr>
          <a:xfrm>
            <a:off x="1549101" y="3227293"/>
            <a:ext cx="10230523" cy="3012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DBB1175-A309-4694-BB3E-671B5109D746}"/>
              </a:ext>
            </a:extLst>
          </p:cNvPr>
          <p:cNvSpPr/>
          <p:nvPr/>
        </p:nvSpPr>
        <p:spPr>
          <a:xfrm>
            <a:off x="2727960" y="2275649"/>
            <a:ext cx="1280160" cy="24944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542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72B42A9-6ED0-4E53-8497-0401C8498A96}"/>
              </a:ext>
            </a:extLst>
          </p:cNvPr>
          <p:cNvSpPr txBox="1"/>
          <p:nvPr/>
        </p:nvSpPr>
        <p:spPr>
          <a:xfrm>
            <a:off x="3073400" y="796900"/>
            <a:ext cx="182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ULMFiT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A85FBD-9A7B-4FE0-918B-3958E6FF4298}"/>
              </a:ext>
            </a:extLst>
          </p:cNvPr>
          <p:cNvGrpSpPr/>
          <p:nvPr/>
        </p:nvGrpSpPr>
        <p:grpSpPr>
          <a:xfrm>
            <a:off x="1486773" y="97366"/>
            <a:ext cx="885595" cy="1068866"/>
            <a:chOff x="2291106" y="112486"/>
            <a:chExt cx="885595" cy="106886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0123508-0C8C-4985-9DC5-D080BE0D6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5143" y="112486"/>
              <a:ext cx="797523" cy="699534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5E2051-0049-48EF-BCDA-C9F05249D456}"/>
                </a:ext>
              </a:extLst>
            </p:cNvPr>
            <p:cNvSpPr txBox="1"/>
            <p:nvPr/>
          </p:nvSpPr>
          <p:spPr>
            <a:xfrm>
              <a:off x="2291106" y="812020"/>
              <a:ext cx="8855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ELMo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CC5AD5E-1DCE-4EFF-B173-CCAC73497920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2372368" y="981566"/>
            <a:ext cx="70103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EAB31E0-5638-406F-A5B1-773AD6A864E9}"/>
              </a:ext>
            </a:extLst>
          </p:cNvPr>
          <p:cNvGrpSpPr/>
          <p:nvPr/>
        </p:nvGrpSpPr>
        <p:grpSpPr>
          <a:xfrm>
            <a:off x="5253898" y="1166232"/>
            <a:ext cx="842102" cy="1324438"/>
            <a:chOff x="5253898" y="1166232"/>
            <a:chExt cx="842102" cy="1324438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AFFC4F6-72F4-4913-A628-73053F93F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9466" y="1166232"/>
              <a:ext cx="806534" cy="955106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E50AD02-DE04-40D6-A1E1-B49A65B71374}"/>
                </a:ext>
              </a:extLst>
            </p:cNvPr>
            <p:cNvSpPr txBox="1"/>
            <p:nvPr/>
          </p:nvSpPr>
          <p:spPr>
            <a:xfrm>
              <a:off x="5253898" y="2121338"/>
              <a:ext cx="8065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BERT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865DDA2-5E9C-4BDA-95FF-83D0CD626D08}"/>
              </a:ext>
            </a:extLst>
          </p:cNvPr>
          <p:cNvCxnSpPr>
            <a:cxnSpLocks/>
          </p:cNvCxnSpPr>
          <p:nvPr/>
        </p:nvCxnSpPr>
        <p:spPr>
          <a:xfrm>
            <a:off x="2722884" y="981566"/>
            <a:ext cx="2441783" cy="8557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AE189A2-D5AD-4BD2-A7D0-6F35E4A1AE48}"/>
              </a:ext>
            </a:extLst>
          </p:cNvPr>
          <p:cNvSpPr txBox="1"/>
          <p:nvPr/>
        </p:nvSpPr>
        <p:spPr>
          <a:xfrm>
            <a:off x="3932129" y="1166231"/>
            <a:ext cx="1923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9DB8DF-CCF0-44EB-8287-5D8F19187FA9}"/>
              </a:ext>
            </a:extLst>
          </p:cNvPr>
          <p:cNvSpPr txBox="1"/>
          <p:nvPr/>
        </p:nvSpPr>
        <p:spPr>
          <a:xfrm>
            <a:off x="7992534" y="950787"/>
            <a:ext cx="66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498D930-E352-4FD8-A18B-05082CD28F8E}"/>
              </a:ext>
            </a:extLst>
          </p:cNvPr>
          <p:cNvCxnSpPr>
            <a:stCxn id="21" idx="2"/>
          </p:cNvCxnSpPr>
          <p:nvPr/>
        </p:nvCxnSpPr>
        <p:spPr>
          <a:xfrm flipH="1">
            <a:off x="6155267" y="1320119"/>
            <a:ext cx="2171700" cy="517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CF91915-E0E7-4265-89A3-AFFB5C77ACBB}"/>
              </a:ext>
            </a:extLst>
          </p:cNvPr>
          <p:cNvSpPr txBox="1"/>
          <p:nvPr/>
        </p:nvSpPr>
        <p:spPr>
          <a:xfrm>
            <a:off x="6459429" y="1166231"/>
            <a:ext cx="168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LM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A78B41-D14A-4D74-8492-AC34736A8648}"/>
              </a:ext>
            </a:extLst>
          </p:cNvPr>
          <p:cNvSpPr txBox="1"/>
          <p:nvPr/>
        </p:nvSpPr>
        <p:spPr>
          <a:xfrm>
            <a:off x="7861300" y="2306004"/>
            <a:ext cx="93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GPT-2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F6CB89A-8AD4-4071-B6AF-43EEA5DFF9B8}"/>
              </a:ext>
            </a:extLst>
          </p:cNvPr>
          <p:cNvCxnSpPr>
            <a:stCxn id="21" idx="2"/>
            <a:endCxn id="25" idx="0"/>
          </p:cNvCxnSpPr>
          <p:nvPr/>
        </p:nvCxnSpPr>
        <p:spPr>
          <a:xfrm>
            <a:off x="8326967" y="1320119"/>
            <a:ext cx="0" cy="9858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926F8D0-CBBE-4BA7-A382-7316D1DD0E4F}"/>
              </a:ext>
            </a:extLst>
          </p:cNvPr>
          <p:cNvSpPr txBox="1"/>
          <p:nvPr/>
        </p:nvSpPr>
        <p:spPr>
          <a:xfrm>
            <a:off x="8326966" y="1498726"/>
            <a:ext cx="168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Larger model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529DB25-B15D-4484-87B4-2562CD49AFEE}"/>
              </a:ext>
            </a:extLst>
          </p:cNvPr>
          <p:cNvGrpSpPr/>
          <p:nvPr/>
        </p:nvGrpSpPr>
        <p:grpSpPr>
          <a:xfrm>
            <a:off x="10371805" y="1507144"/>
            <a:ext cx="931333" cy="1172926"/>
            <a:chOff x="10371805" y="1507144"/>
            <a:chExt cx="931333" cy="1172926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7D8B02D2-7AF7-41C3-AB20-3BE0DD327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1805" y="1507144"/>
              <a:ext cx="812659" cy="847846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4A6204F-E7E7-46CB-B3F0-630B4B6BB403}"/>
                </a:ext>
              </a:extLst>
            </p:cNvPr>
            <p:cNvSpPr txBox="1"/>
            <p:nvPr/>
          </p:nvSpPr>
          <p:spPr>
            <a:xfrm>
              <a:off x="10371805" y="2310738"/>
              <a:ext cx="9313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Grover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FAD4941-F781-447B-9D7E-CEAC78FE36A8}"/>
              </a:ext>
            </a:extLst>
          </p:cNvPr>
          <p:cNvCxnSpPr>
            <a:stCxn id="25" idx="3"/>
            <a:endCxn id="30" idx="1"/>
          </p:cNvCxnSpPr>
          <p:nvPr/>
        </p:nvCxnSpPr>
        <p:spPr>
          <a:xfrm>
            <a:off x="8792633" y="2490670"/>
            <a:ext cx="1579172" cy="47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EDDEDED1-E141-4D79-BE9B-5A88B6049FDD}"/>
              </a:ext>
            </a:extLst>
          </p:cNvPr>
          <p:cNvSpPr txBox="1"/>
          <p:nvPr/>
        </p:nvSpPr>
        <p:spPr>
          <a:xfrm>
            <a:off x="9093480" y="2229675"/>
            <a:ext cx="812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Defense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2D8EB587-D7FB-44A1-B7FE-4051D9892AC1}"/>
              </a:ext>
            </a:extLst>
          </p:cNvPr>
          <p:cNvGrpSpPr/>
          <p:nvPr/>
        </p:nvGrpSpPr>
        <p:grpSpPr>
          <a:xfrm>
            <a:off x="5692733" y="4018167"/>
            <a:ext cx="1159934" cy="1519714"/>
            <a:chOff x="4584699" y="3595200"/>
            <a:chExt cx="1159934" cy="1519714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D581BEA9-2744-49E8-8541-D97E9DA13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9000" y="3595200"/>
              <a:ext cx="931333" cy="873383"/>
            </a:xfrm>
            <a:prstGeom prst="rect">
              <a:avLst/>
            </a:prstGeom>
          </p:spPr>
        </p:pic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68BAB4A-00FD-4613-90C2-695E93F106A8}"/>
                </a:ext>
              </a:extLst>
            </p:cNvPr>
            <p:cNvSpPr txBox="1"/>
            <p:nvPr/>
          </p:nvSpPr>
          <p:spPr>
            <a:xfrm>
              <a:off x="4584699" y="4468583"/>
              <a:ext cx="11599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ERNIE </a:t>
              </a:r>
            </a:p>
            <a:p>
              <a:pPr algn="ctr"/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(Tsinghua)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8B6114E-CD18-449E-B361-DB4100F6D68C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5807034" y="2490670"/>
            <a:ext cx="465667" cy="15274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E7B3F1B3-E06D-44F8-8126-31994765C6E8}"/>
              </a:ext>
            </a:extLst>
          </p:cNvPr>
          <p:cNvSpPr txBox="1"/>
          <p:nvPr/>
        </p:nvSpPr>
        <p:spPr>
          <a:xfrm>
            <a:off x="9769162" y="4483246"/>
            <a:ext cx="19641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ERNIE (Baidu)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BERT-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2955FD8-4B71-4CFE-A90A-615BA2773D0D}"/>
              </a:ext>
            </a:extLst>
          </p:cNvPr>
          <p:cNvSpPr txBox="1"/>
          <p:nvPr/>
        </p:nvSpPr>
        <p:spPr>
          <a:xfrm>
            <a:off x="5379613" y="3179578"/>
            <a:ext cx="177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+Knowledge Graph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126A9F0-D917-44E4-907B-35A8AD2C1B6F}"/>
              </a:ext>
            </a:extLst>
          </p:cNvPr>
          <p:cNvSpPr txBox="1"/>
          <p:nvPr/>
        </p:nvSpPr>
        <p:spPr>
          <a:xfrm>
            <a:off x="5630800" y="6140279"/>
            <a:ext cx="128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KnowBert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C1941A1D-60E2-46CE-A9C4-478D20E442BE}"/>
              </a:ext>
            </a:extLst>
          </p:cNvPr>
          <p:cNvCxnSpPr>
            <a:stCxn id="36" idx="2"/>
            <a:endCxn id="45" idx="0"/>
          </p:cNvCxnSpPr>
          <p:nvPr/>
        </p:nvCxnSpPr>
        <p:spPr>
          <a:xfrm>
            <a:off x="6272700" y="5537881"/>
            <a:ext cx="0" cy="6023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C548C8F2-B0A5-4F83-BE34-B7F278372C7A}"/>
              </a:ext>
            </a:extLst>
          </p:cNvPr>
          <p:cNvSpPr txBox="1"/>
          <p:nvPr/>
        </p:nvSpPr>
        <p:spPr>
          <a:xfrm>
            <a:off x="6234545" y="5663225"/>
            <a:ext cx="2180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entity linker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EA3F12F-AA23-48D0-9CE1-1A90A94B2F97}"/>
              </a:ext>
            </a:extLst>
          </p:cNvPr>
          <p:cNvSpPr txBox="1"/>
          <p:nvPr/>
        </p:nvSpPr>
        <p:spPr>
          <a:xfrm>
            <a:off x="7606258" y="4070997"/>
            <a:ext cx="17013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VideoBERT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CBT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VisualBERT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B2T2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Unicoder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-VL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LXMBERT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VL-BERT</a:t>
            </a: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UNITER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0AE3968-D298-4AD1-854C-5202C2F30FE3}"/>
              </a:ext>
            </a:extLst>
          </p:cNvPr>
          <p:cNvCxnSpPr>
            <a:cxnSpLocks/>
          </p:cNvCxnSpPr>
          <p:nvPr/>
        </p:nvCxnSpPr>
        <p:spPr>
          <a:xfrm>
            <a:off x="5964933" y="2229675"/>
            <a:ext cx="2450096" cy="1851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339FA287-57D3-496F-B07D-D2BDEED02D03}"/>
              </a:ext>
            </a:extLst>
          </p:cNvPr>
          <p:cNvSpPr txBox="1"/>
          <p:nvPr/>
        </p:nvSpPr>
        <p:spPr>
          <a:xfrm>
            <a:off x="6970911" y="3205616"/>
            <a:ext cx="1221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Cross-modal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494E4A32-C21A-47A3-9561-DDB8EB45B2D1}"/>
              </a:ext>
            </a:extLst>
          </p:cNvPr>
          <p:cNvSpPr txBox="1"/>
          <p:nvPr/>
        </p:nvSpPr>
        <p:spPr>
          <a:xfrm>
            <a:off x="4277650" y="5341362"/>
            <a:ext cx="115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XLNet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54E1F80C-3C47-4785-B73D-A1ED9C45FBB0}"/>
              </a:ext>
            </a:extLst>
          </p:cNvPr>
          <p:cNvSpPr txBox="1"/>
          <p:nvPr/>
        </p:nvSpPr>
        <p:spPr>
          <a:xfrm>
            <a:off x="2357431" y="3580821"/>
            <a:ext cx="115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UniLM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A8D1ECE-3897-45DD-99C9-DF92EC62D58E}"/>
              </a:ext>
            </a:extLst>
          </p:cNvPr>
          <p:cNvSpPr txBox="1"/>
          <p:nvPr/>
        </p:nvSpPr>
        <p:spPr>
          <a:xfrm>
            <a:off x="223528" y="3015621"/>
            <a:ext cx="1159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XLM</a:t>
            </a:r>
          </a:p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UDify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DEB5C46-2B50-4662-BCAF-31C4BD86103D}"/>
              </a:ext>
            </a:extLst>
          </p:cNvPr>
          <p:cNvSpPr txBox="1"/>
          <p:nvPr/>
        </p:nvSpPr>
        <p:spPr>
          <a:xfrm>
            <a:off x="2745908" y="5691768"/>
            <a:ext cx="1290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1E03AD69-66DB-445A-85B5-57CA2A723377}"/>
              </a:ext>
            </a:extLst>
          </p:cNvPr>
          <p:cNvCxnSpPr>
            <a:cxnSpLocks/>
            <a:endCxn id="63" idx="0"/>
          </p:cNvCxnSpPr>
          <p:nvPr/>
        </p:nvCxnSpPr>
        <p:spPr>
          <a:xfrm flipH="1">
            <a:off x="4857617" y="2537452"/>
            <a:ext cx="713450" cy="28039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A10882AD-CF24-4EDC-AE26-3E4A9CA790C5}"/>
              </a:ext>
            </a:extLst>
          </p:cNvPr>
          <p:cNvSpPr txBox="1"/>
          <p:nvPr/>
        </p:nvSpPr>
        <p:spPr>
          <a:xfrm>
            <a:off x="4578550" y="3606013"/>
            <a:ext cx="14148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Permutation LM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Transformer-XL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CD62C6B1-7284-4DF1-9F53-C4E4459205E2}"/>
              </a:ext>
            </a:extLst>
          </p:cNvPr>
          <p:cNvCxnSpPr>
            <a:stCxn id="15" idx="1"/>
            <a:endCxn id="64" idx="0"/>
          </p:cNvCxnSpPr>
          <p:nvPr/>
        </p:nvCxnSpPr>
        <p:spPr>
          <a:xfrm flipH="1">
            <a:off x="2937398" y="2306004"/>
            <a:ext cx="2316500" cy="12748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3C480024-F052-4239-BC13-11F767DC80D7}"/>
              </a:ext>
            </a:extLst>
          </p:cNvPr>
          <p:cNvSpPr txBox="1"/>
          <p:nvPr/>
        </p:nvSpPr>
        <p:spPr>
          <a:xfrm>
            <a:off x="2925541" y="2819803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Generation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FC558A9-9202-498D-AB44-D40249B9CB6B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3391207" y="2490670"/>
            <a:ext cx="1980870" cy="3201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125ADE1C-D8F2-4EC5-A01B-6F6A1A708282}"/>
              </a:ext>
            </a:extLst>
          </p:cNvPr>
          <p:cNvSpPr txBox="1"/>
          <p:nvPr/>
        </p:nvSpPr>
        <p:spPr>
          <a:xfrm>
            <a:off x="3130611" y="4655546"/>
            <a:ext cx="1576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Longer time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NSP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data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432D6A94-3DAB-46F1-A713-1A641E6F2F55}"/>
              </a:ext>
            </a:extLst>
          </p:cNvPr>
          <p:cNvCxnSpPr>
            <a:endCxn id="65" idx="0"/>
          </p:cNvCxnSpPr>
          <p:nvPr/>
        </p:nvCxnSpPr>
        <p:spPr>
          <a:xfrm flipH="1">
            <a:off x="803495" y="2021946"/>
            <a:ext cx="4423444" cy="993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9BCA2F9F-1F7C-44B1-966C-643D9EC4E49D}"/>
              </a:ext>
            </a:extLst>
          </p:cNvPr>
          <p:cNvSpPr txBox="1"/>
          <p:nvPr/>
        </p:nvSpPr>
        <p:spPr>
          <a:xfrm>
            <a:off x="2349341" y="2184109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19B80C28-DF7A-489D-B3AE-21F3F6DAC1BA}"/>
              </a:ext>
            </a:extLst>
          </p:cNvPr>
          <p:cNvSpPr txBox="1"/>
          <p:nvPr/>
        </p:nvSpPr>
        <p:spPr>
          <a:xfrm>
            <a:off x="1131448" y="3429000"/>
            <a:ext cx="1159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MT-DNN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50887965-FB47-430F-9CB4-FDCBF9E75E05}"/>
              </a:ext>
            </a:extLst>
          </p:cNvPr>
          <p:cNvCxnSpPr>
            <a:endCxn id="87" idx="0"/>
          </p:cNvCxnSpPr>
          <p:nvPr/>
        </p:nvCxnSpPr>
        <p:spPr>
          <a:xfrm flipH="1">
            <a:off x="1711415" y="2143828"/>
            <a:ext cx="3531007" cy="1285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0" name="文本框 89">
            <a:extLst>
              <a:ext uri="{FF2B5EF4-FFF2-40B4-BE49-F238E27FC236}">
                <a16:creationId xmlns:a16="http://schemas.microsoft.com/office/drawing/2014/main" id="{C4C63605-33BA-4E33-991D-4DCAEF80DE55}"/>
              </a:ext>
            </a:extLst>
          </p:cNvPr>
          <p:cNvSpPr txBox="1"/>
          <p:nvPr/>
        </p:nvSpPr>
        <p:spPr>
          <a:xfrm>
            <a:off x="2523064" y="2583002"/>
            <a:ext cx="1414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Multi-task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BB44F66-37F0-4C4B-81C2-FFA21B6B2E7A}"/>
                  </a:ext>
                </a:extLst>
              </p:cNvPr>
              <p:cNvSpPr txBox="1"/>
              <p:nvPr/>
            </p:nvSpPr>
            <p:spPr>
              <a:xfrm>
                <a:off x="933355" y="4520107"/>
                <a:ext cx="15561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MT-DN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𝐍</m:t>
                        </m:r>
                      </m:e>
                      <m:sub>
                        <m:r>
                          <a:rPr lang="en-US" altLang="zh-CN" b="1" i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𝐊𝐃</m:t>
                        </m:r>
                      </m:sub>
                    </m:sSub>
                  </m:oMath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CBB44F66-37F0-4C4B-81C2-FFA21B6B2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355" y="4520107"/>
                <a:ext cx="1556119" cy="369332"/>
              </a:xfrm>
              <a:prstGeom prst="rect">
                <a:avLst/>
              </a:prstGeom>
              <a:blipFill>
                <a:blip r:embed="rId7"/>
                <a:stretch>
                  <a:fillRect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44BB0B8-34A8-4660-A1CF-3B0C72ADE56C}"/>
              </a:ext>
            </a:extLst>
          </p:cNvPr>
          <p:cNvCxnSpPr>
            <a:stCxn id="87" idx="2"/>
            <a:endCxn id="94" idx="0"/>
          </p:cNvCxnSpPr>
          <p:nvPr/>
        </p:nvCxnSpPr>
        <p:spPr>
          <a:xfrm>
            <a:off x="1711415" y="3798332"/>
            <a:ext cx="0" cy="721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057C42FF-B69B-41CF-B88A-DA5546BE8F81}"/>
              </a:ext>
            </a:extLst>
          </p:cNvPr>
          <p:cNvSpPr txBox="1"/>
          <p:nvPr/>
        </p:nvSpPr>
        <p:spPr>
          <a:xfrm>
            <a:off x="771839" y="3978438"/>
            <a:ext cx="1892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 distillation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32AD00FD-8DC6-4B8A-AC05-9292874DEE8A}"/>
              </a:ext>
            </a:extLst>
          </p:cNvPr>
          <p:cNvSpPr txBox="1"/>
          <p:nvPr/>
        </p:nvSpPr>
        <p:spPr>
          <a:xfrm>
            <a:off x="1470974" y="5507102"/>
            <a:ext cx="1477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SpanBERT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8C79893A-FDC2-4D00-9317-31F8F2F52D47}"/>
              </a:ext>
            </a:extLst>
          </p:cNvPr>
          <p:cNvCxnSpPr>
            <a:cxnSpLocks/>
            <a:endCxn id="99" idx="0"/>
          </p:cNvCxnSpPr>
          <p:nvPr/>
        </p:nvCxnSpPr>
        <p:spPr>
          <a:xfrm flipH="1">
            <a:off x="2209676" y="2449255"/>
            <a:ext cx="3087986" cy="30578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2" name="文本框 101">
            <a:extLst>
              <a:ext uri="{FF2B5EF4-FFF2-40B4-BE49-F238E27FC236}">
                <a16:creationId xmlns:a16="http://schemas.microsoft.com/office/drawing/2014/main" id="{7D8537AC-BB27-407E-BC62-DE53A9175553}"/>
              </a:ext>
            </a:extLst>
          </p:cNvPr>
          <p:cNvSpPr txBox="1"/>
          <p:nvPr/>
        </p:nvSpPr>
        <p:spPr>
          <a:xfrm>
            <a:off x="2866201" y="4190612"/>
            <a:ext cx="1576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Span prediction</a:t>
            </a:r>
          </a:p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NSP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直接箭头连接符 59">
            <a:extLst>
              <a:ext uri="{FF2B5EF4-FFF2-40B4-BE49-F238E27FC236}">
                <a16:creationId xmlns:a16="http://schemas.microsoft.com/office/drawing/2014/main" id="{4DA69A1A-5FE5-614E-A574-B9864B37FE4C}"/>
              </a:ext>
            </a:extLst>
          </p:cNvPr>
          <p:cNvCxnSpPr>
            <a:cxnSpLocks/>
          </p:cNvCxnSpPr>
          <p:nvPr/>
        </p:nvCxnSpPr>
        <p:spPr>
          <a:xfrm>
            <a:off x="5981124" y="2060398"/>
            <a:ext cx="4390681" cy="2306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0" name="文本框 61">
            <a:extLst>
              <a:ext uri="{FF2B5EF4-FFF2-40B4-BE49-F238E27FC236}">
                <a16:creationId xmlns:a16="http://schemas.microsoft.com/office/drawing/2014/main" id="{D1125DA7-C165-8E44-97AC-959A9424E033}"/>
              </a:ext>
            </a:extLst>
          </p:cNvPr>
          <p:cNvSpPr txBox="1"/>
          <p:nvPr/>
        </p:nvSpPr>
        <p:spPr>
          <a:xfrm>
            <a:off x="8378785" y="3480288"/>
            <a:ext cx="196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Whole Word Masking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" name="图片 40">
            <a:extLst>
              <a:ext uri="{FF2B5EF4-FFF2-40B4-BE49-F238E27FC236}">
                <a16:creationId xmlns:a16="http://schemas.microsoft.com/office/drawing/2014/main" id="{DBD15A15-5995-4E4A-9159-77E35E1C97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0887" y="4144671"/>
            <a:ext cx="931332" cy="89158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9BB2FCF-9087-4E65-BD0B-A0B6E84F3743}"/>
              </a:ext>
            </a:extLst>
          </p:cNvPr>
          <p:cNvSpPr txBox="1"/>
          <p:nvPr/>
        </p:nvSpPr>
        <p:spPr>
          <a:xfrm>
            <a:off x="9278463" y="6585512"/>
            <a:ext cx="30726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Xiaozhi Wang &amp; Zhengyan Zhang @THUNLP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标题 1">
            <a:extLst>
              <a:ext uri="{FF2B5EF4-FFF2-40B4-BE49-F238E27FC236}">
                <a16:creationId xmlns:a16="http://schemas.microsoft.com/office/drawing/2014/main" id="{34348BD2-3B66-4298-A25D-730215C7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6070" y="-124102"/>
            <a:ext cx="3846718" cy="1325563"/>
          </a:xfrm>
        </p:spPr>
        <p:txBody>
          <a:bodyPr/>
          <a:lstStyle/>
          <a:p>
            <a:r>
              <a:rPr lang="en-US" altLang="zh-CN" dirty="0"/>
              <a:t>PLM Family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104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536A95-C20D-4CA2-8816-D7A8AAC9B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1CC256C-40D8-4251-AEA8-899E7CC8C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7" y="1301750"/>
            <a:ext cx="12002609" cy="555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44CEC035-B322-4615-B35C-E0A71427C629}"/>
              </a:ext>
            </a:extLst>
          </p:cNvPr>
          <p:cNvSpPr txBox="1">
            <a:spLocks/>
          </p:cNvSpPr>
          <p:nvPr/>
        </p:nvSpPr>
        <p:spPr>
          <a:xfrm>
            <a:off x="902677" y="238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ELMo</a:t>
            </a:r>
            <a:r>
              <a:rPr lang="en-US" altLang="zh-CN" dirty="0"/>
              <a:t>: </a:t>
            </a:r>
            <a:r>
              <a:rPr lang="en-US" altLang="zh-CN" sz="2800" dirty="0"/>
              <a:t>Deep contextualized word representations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285534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0AFBB-4946-4AA0-A3D8-46F51E41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主要参考文献（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EE47E-76B2-405D-9367-80CE9ECC0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38242" cy="4811844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/>
              <a:t>[1] Deep contextualized word representations. Matthew E. Peters, Mark Neumann, Mohit </a:t>
            </a:r>
            <a:r>
              <a:rPr lang="en-US" altLang="zh-CN" dirty="0" err="1"/>
              <a:t>Iyyer</a:t>
            </a:r>
            <a:r>
              <a:rPr lang="en-US" altLang="zh-CN" dirty="0"/>
              <a:t>, Matt Gardner, Christopher Clark, Kenton Lee and Luke </a:t>
            </a:r>
            <a:r>
              <a:rPr lang="en-US" altLang="zh-CN" dirty="0" err="1"/>
              <a:t>Zettlemoyer</a:t>
            </a:r>
            <a:r>
              <a:rPr lang="en-US" altLang="zh-CN" dirty="0"/>
              <a:t>. NAACL 2018.</a:t>
            </a:r>
          </a:p>
          <a:p>
            <a:r>
              <a:rPr lang="en-US" altLang="zh-CN" dirty="0"/>
              <a:t>[2] Universal Language Model Fine-tuning for Text Classification. Jeremy Howard and Sebastian Ruder. ACL 2018. [pdf] [project] (</a:t>
            </a:r>
            <a:r>
              <a:rPr lang="en-US" altLang="zh-CN" dirty="0" err="1"/>
              <a:t>ULMFiT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[3] Improving Language Understanding by Generative Pre-Training. Alec Radford, Karthik Narasimhan, Tim </a:t>
            </a:r>
            <a:r>
              <a:rPr lang="en-US" altLang="zh-CN" dirty="0" err="1"/>
              <a:t>Salimans</a:t>
            </a:r>
            <a:r>
              <a:rPr lang="en-US" altLang="zh-CN" dirty="0"/>
              <a:t> and Ilya </a:t>
            </a:r>
            <a:r>
              <a:rPr lang="en-US" altLang="zh-CN" dirty="0" err="1"/>
              <a:t>Sutskever</a:t>
            </a:r>
            <a:r>
              <a:rPr lang="en-US" altLang="zh-CN" dirty="0"/>
              <a:t>. Preprint.</a:t>
            </a:r>
          </a:p>
          <a:p>
            <a:r>
              <a:rPr lang="en-US" altLang="zh-CN" dirty="0"/>
              <a:t>[4] BERT: Pre-training of Deep Bidirectional Transformers for Language Understanding. Jacob Devlin, Ming-Wei Chang, Kenton Lee and Kristina Toutanova. NAACL 2019.</a:t>
            </a:r>
          </a:p>
          <a:p>
            <a:r>
              <a:rPr lang="en-US" altLang="zh-CN" dirty="0"/>
              <a:t>[5] Language Models are Unsupervised Multitask Learners. Alec Radford, Jeffrey Wu, </a:t>
            </a:r>
            <a:r>
              <a:rPr lang="en-US" altLang="zh-CN" dirty="0" err="1"/>
              <a:t>Rewon</a:t>
            </a:r>
            <a:r>
              <a:rPr lang="en-US" altLang="zh-CN" dirty="0"/>
              <a:t> Child, David Luan, Dario </a:t>
            </a:r>
            <a:r>
              <a:rPr lang="en-US" altLang="zh-CN" dirty="0" err="1"/>
              <a:t>Amodei</a:t>
            </a:r>
            <a:r>
              <a:rPr lang="en-US" altLang="zh-CN" dirty="0"/>
              <a:t> and Ilya </a:t>
            </a:r>
            <a:r>
              <a:rPr lang="en-US" altLang="zh-CN" dirty="0" err="1"/>
              <a:t>Sutskever</a:t>
            </a:r>
            <a:r>
              <a:rPr lang="en-US" altLang="zh-CN" dirty="0"/>
              <a:t>. Preprint. </a:t>
            </a:r>
          </a:p>
          <a:p>
            <a:r>
              <a:rPr lang="en-US" altLang="zh-CN" dirty="0"/>
              <a:t>[6] ERNIE: Enhanced Language Representation with Informative Entities. </a:t>
            </a:r>
            <a:r>
              <a:rPr lang="en-US" altLang="zh-CN" dirty="0" err="1"/>
              <a:t>Zhengyan</a:t>
            </a:r>
            <a:r>
              <a:rPr lang="en-US" altLang="zh-CN" dirty="0"/>
              <a:t> Zhang, Xu Han, </a:t>
            </a:r>
            <a:r>
              <a:rPr lang="en-US" altLang="zh-CN" dirty="0" err="1"/>
              <a:t>Zhiyuan</a:t>
            </a:r>
            <a:r>
              <a:rPr lang="en-US" altLang="zh-CN" dirty="0"/>
              <a:t> Liu, Xin Jiang, </a:t>
            </a:r>
            <a:r>
              <a:rPr lang="en-US" altLang="zh-CN" dirty="0" err="1"/>
              <a:t>Maosong</a:t>
            </a:r>
            <a:r>
              <a:rPr lang="en-US" altLang="zh-CN" dirty="0"/>
              <a:t> Sun and </a:t>
            </a:r>
            <a:r>
              <a:rPr lang="en-US" altLang="zh-CN" dirty="0" err="1"/>
              <a:t>Qun</a:t>
            </a:r>
            <a:r>
              <a:rPr lang="en-US" altLang="zh-CN" dirty="0"/>
              <a:t> Liu. ACL2019. </a:t>
            </a:r>
          </a:p>
          <a:p>
            <a:r>
              <a:rPr lang="en-US" altLang="zh-CN" dirty="0"/>
              <a:t>[7] ERNIE: Enhanced Representation through Knowledge Integration. Yu Sun, </a:t>
            </a:r>
            <a:r>
              <a:rPr lang="en-US" altLang="zh-CN" dirty="0" err="1"/>
              <a:t>Shuohuan</a:t>
            </a:r>
            <a:r>
              <a:rPr lang="en-US" altLang="zh-CN" dirty="0"/>
              <a:t> Wang, </a:t>
            </a:r>
            <a:r>
              <a:rPr lang="en-US" altLang="zh-CN" dirty="0" err="1"/>
              <a:t>Yukun</a:t>
            </a:r>
            <a:r>
              <a:rPr lang="en-US" altLang="zh-CN" dirty="0"/>
              <a:t> Li, </a:t>
            </a:r>
            <a:r>
              <a:rPr lang="en-US" altLang="zh-CN" dirty="0" err="1"/>
              <a:t>Shikun</a:t>
            </a:r>
            <a:r>
              <a:rPr lang="en-US" altLang="zh-CN" dirty="0"/>
              <a:t> Feng, </a:t>
            </a:r>
            <a:r>
              <a:rPr lang="en-US" altLang="zh-CN" dirty="0" err="1"/>
              <a:t>Xuyi</a:t>
            </a:r>
            <a:r>
              <a:rPr lang="en-US" altLang="zh-CN" dirty="0"/>
              <a:t> Chen, Han Zhang, Xin Tian, </a:t>
            </a:r>
            <a:r>
              <a:rPr lang="en-US" altLang="zh-CN" dirty="0" err="1"/>
              <a:t>Danxiang</a:t>
            </a:r>
            <a:r>
              <a:rPr lang="en-US" altLang="zh-CN" dirty="0"/>
              <a:t> Zhu, Hao Tian and Hua Wu. Preprint. </a:t>
            </a:r>
          </a:p>
          <a:p>
            <a:r>
              <a:rPr lang="en-US" altLang="zh-CN" dirty="0"/>
              <a:t>[8] Defending Against Neural Fake News. Rowan Zellers, Ari Holtzman, Hannah </a:t>
            </a:r>
            <a:r>
              <a:rPr lang="en-US" altLang="zh-CN" dirty="0" err="1"/>
              <a:t>Rashkin</a:t>
            </a:r>
            <a:r>
              <a:rPr lang="en-US" altLang="zh-CN" dirty="0"/>
              <a:t>, Yonatan Bisk, Ali Farhadi, Franziska </a:t>
            </a:r>
            <a:r>
              <a:rPr lang="en-US" altLang="zh-CN" dirty="0" err="1"/>
              <a:t>Roesner</a:t>
            </a:r>
            <a:r>
              <a:rPr lang="en-US" altLang="zh-CN" dirty="0"/>
              <a:t>, </a:t>
            </a:r>
            <a:r>
              <a:rPr lang="en-US" altLang="zh-CN" dirty="0" err="1"/>
              <a:t>Yejin</a:t>
            </a:r>
            <a:r>
              <a:rPr lang="en-US" altLang="zh-CN" dirty="0"/>
              <a:t> Choi. </a:t>
            </a:r>
            <a:r>
              <a:rPr lang="en-US" altLang="zh-CN" dirty="0" err="1"/>
              <a:t>NeurIPS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[9] Cross-lingual Language Model Pretraining. Guillaume </a:t>
            </a:r>
            <a:r>
              <a:rPr lang="en-US" altLang="zh-CN" dirty="0" err="1"/>
              <a:t>Lample</a:t>
            </a:r>
            <a:r>
              <a:rPr lang="en-US" altLang="zh-CN" dirty="0"/>
              <a:t>, Alexis </a:t>
            </a:r>
            <a:r>
              <a:rPr lang="en-US" altLang="zh-CN" dirty="0" err="1"/>
              <a:t>Conneau</a:t>
            </a:r>
            <a:r>
              <a:rPr lang="en-US" altLang="zh-CN" dirty="0"/>
              <a:t>. NeurIPS2019. [pdf] [code &amp; model] (XLM)</a:t>
            </a:r>
          </a:p>
          <a:p>
            <a:r>
              <a:rPr lang="en-US" altLang="zh-CN" dirty="0"/>
              <a:t>[10] Multi-Task Deep Neural Networks for Natural Language Understanding. </a:t>
            </a:r>
            <a:r>
              <a:rPr lang="en-US" altLang="zh-CN" dirty="0" err="1"/>
              <a:t>Xiaodong</a:t>
            </a:r>
            <a:r>
              <a:rPr lang="en-US" altLang="zh-CN" dirty="0"/>
              <a:t> Liu, </a:t>
            </a:r>
            <a:r>
              <a:rPr lang="en-US" altLang="zh-CN" dirty="0" err="1"/>
              <a:t>Pengcheng</a:t>
            </a:r>
            <a:r>
              <a:rPr lang="en-US" altLang="zh-CN" dirty="0"/>
              <a:t> He, </a:t>
            </a:r>
            <a:r>
              <a:rPr lang="en-US" altLang="zh-CN" dirty="0" err="1"/>
              <a:t>Weizhu</a:t>
            </a:r>
            <a:r>
              <a:rPr lang="en-US" altLang="zh-CN" dirty="0"/>
              <a:t> Chen, </a:t>
            </a:r>
            <a:r>
              <a:rPr lang="en-US" altLang="zh-CN" dirty="0" err="1"/>
              <a:t>Jianfeng</a:t>
            </a:r>
            <a:r>
              <a:rPr lang="en-US" altLang="zh-CN" dirty="0"/>
              <a:t> Gao. ACL2019. </a:t>
            </a:r>
          </a:p>
        </p:txBody>
      </p:sp>
    </p:spTree>
    <p:extLst>
      <p:ext uri="{BB962C8B-B14F-4D97-AF65-F5344CB8AC3E}">
        <p14:creationId xmlns:p14="http://schemas.microsoft.com/office/powerpoint/2010/main" val="3826310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0AFBB-4946-4AA0-A3D8-46F51E417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主要参考文献（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5EE47E-76B2-405D-9367-80CE9ECC0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altLang="zh-CN" dirty="0"/>
              <a:t>[11] MASS: Masked Sequence to Sequence Pre-training for Language Generation. </a:t>
            </a:r>
            <a:r>
              <a:rPr lang="en-US" altLang="zh-CN" dirty="0" err="1"/>
              <a:t>Kaitao</a:t>
            </a:r>
            <a:r>
              <a:rPr lang="en-US" altLang="zh-CN" dirty="0"/>
              <a:t> Song, Xu Tan, Tao Qin, </a:t>
            </a:r>
            <a:r>
              <a:rPr lang="en-US" altLang="zh-CN" dirty="0" err="1"/>
              <a:t>Jianfeng</a:t>
            </a:r>
            <a:r>
              <a:rPr lang="en-US" altLang="zh-CN" dirty="0"/>
              <a:t> Lu, Tie-Yan Liu. ICML2019.</a:t>
            </a:r>
          </a:p>
          <a:p>
            <a:r>
              <a:rPr lang="en-US" altLang="zh-CN" dirty="0"/>
              <a:t>[12] Unified Language Model Pre-training for Natural Language Understanding and Generation. Li Dong, Nan Yang, </a:t>
            </a:r>
            <a:r>
              <a:rPr lang="en-US" altLang="zh-CN" dirty="0" err="1"/>
              <a:t>Wenhui</a:t>
            </a:r>
            <a:r>
              <a:rPr lang="en-US" altLang="zh-CN" dirty="0"/>
              <a:t> Wang, </a:t>
            </a:r>
            <a:r>
              <a:rPr lang="en-US" altLang="zh-CN" dirty="0" err="1"/>
              <a:t>Furu</a:t>
            </a:r>
            <a:r>
              <a:rPr lang="en-US" altLang="zh-CN" dirty="0"/>
              <a:t> Wei, </a:t>
            </a:r>
            <a:r>
              <a:rPr lang="en-US" altLang="zh-CN" dirty="0" err="1"/>
              <a:t>Xiaodong</a:t>
            </a:r>
            <a:r>
              <a:rPr lang="en-US" altLang="zh-CN" dirty="0"/>
              <a:t> Liu, Yu Wang, </a:t>
            </a:r>
            <a:r>
              <a:rPr lang="en-US" altLang="zh-CN" dirty="0" err="1"/>
              <a:t>Jianfeng</a:t>
            </a:r>
            <a:r>
              <a:rPr lang="en-US" altLang="zh-CN" dirty="0"/>
              <a:t> Gao, Ming Zhou, Hsiao-</a:t>
            </a:r>
            <a:r>
              <a:rPr lang="en-US" altLang="zh-CN" dirty="0" err="1"/>
              <a:t>Wuen</a:t>
            </a:r>
            <a:r>
              <a:rPr lang="en-US" altLang="zh-CN" dirty="0"/>
              <a:t> Hon. Preprint.</a:t>
            </a:r>
          </a:p>
          <a:p>
            <a:r>
              <a:rPr lang="en-US" altLang="zh-CN" dirty="0"/>
              <a:t>[13] </a:t>
            </a:r>
            <a:r>
              <a:rPr lang="en-US" altLang="zh-CN" dirty="0" err="1"/>
              <a:t>XLNet</a:t>
            </a:r>
            <a:r>
              <a:rPr lang="en-US" altLang="zh-CN" dirty="0"/>
              <a:t>: Generalized Autoregressive Pretraining for Language Understanding. Zhilin Yang, </a:t>
            </a:r>
            <a:r>
              <a:rPr lang="en-US" altLang="zh-CN" dirty="0" err="1"/>
              <a:t>Zihang</a:t>
            </a:r>
            <a:r>
              <a:rPr lang="en-US" altLang="zh-CN" dirty="0"/>
              <a:t> Dai, </a:t>
            </a:r>
            <a:r>
              <a:rPr lang="en-US" altLang="zh-CN" dirty="0" err="1"/>
              <a:t>Yiming</a:t>
            </a:r>
            <a:r>
              <a:rPr lang="en-US" altLang="zh-CN" dirty="0"/>
              <a:t> Yang, Jaime </a:t>
            </a:r>
            <a:r>
              <a:rPr lang="en-US" altLang="zh-CN" dirty="0" err="1"/>
              <a:t>Carbonell</a:t>
            </a:r>
            <a:r>
              <a:rPr lang="en-US" altLang="zh-CN" dirty="0"/>
              <a:t>, Ruslan </a:t>
            </a:r>
            <a:r>
              <a:rPr lang="en-US" altLang="zh-CN" dirty="0" err="1"/>
              <a:t>Salakhutdinov</a:t>
            </a:r>
            <a:r>
              <a:rPr lang="en-US" altLang="zh-CN" dirty="0"/>
              <a:t>, Quoc V. Le. NeurIPS2019. </a:t>
            </a:r>
          </a:p>
          <a:p>
            <a:r>
              <a:rPr lang="en-US" altLang="zh-CN" dirty="0"/>
              <a:t>[14] </a:t>
            </a:r>
            <a:r>
              <a:rPr lang="en-US" altLang="zh-CN" dirty="0" err="1"/>
              <a:t>RoBERTa</a:t>
            </a:r>
            <a:r>
              <a:rPr lang="en-US" altLang="zh-CN" dirty="0"/>
              <a:t>: A Robustly Optimized BERT Pretraining Approach. </a:t>
            </a:r>
            <a:r>
              <a:rPr lang="en-US" altLang="zh-CN" dirty="0" err="1"/>
              <a:t>Yinhan</a:t>
            </a:r>
            <a:r>
              <a:rPr lang="en-US" altLang="zh-CN" dirty="0"/>
              <a:t> Liu, </a:t>
            </a:r>
            <a:r>
              <a:rPr lang="en-US" altLang="zh-CN" dirty="0" err="1"/>
              <a:t>Myle</a:t>
            </a:r>
            <a:r>
              <a:rPr lang="en-US" altLang="zh-CN" dirty="0"/>
              <a:t> Ott, </a:t>
            </a:r>
            <a:r>
              <a:rPr lang="en-US" altLang="zh-CN" dirty="0" err="1"/>
              <a:t>Naman</a:t>
            </a:r>
            <a:r>
              <a:rPr lang="en-US" altLang="zh-CN" dirty="0"/>
              <a:t> Goyal, </a:t>
            </a:r>
            <a:r>
              <a:rPr lang="en-US" altLang="zh-CN" dirty="0" err="1"/>
              <a:t>Jingfei</a:t>
            </a:r>
            <a:r>
              <a:rPr lang="en-US" altLang="zh-CN" dirty="0"/>
              <a:t> Du, Mandar Joshi, </a:t>
            </a:r>
            <a:r>
              <a:rPr lang="en-US" altLang="zh-CN" dirty="0" err="1"/>
              <a:t>Danqi</a:t>
            </a:r>
            <a:r>
              <a:rPr lang="en-US" altLang="zh-CN" dirty="0"/>
              <a:t> Chen, Omer Levy, Mike Lewis, Luke </a:t>
            </a:r>
            <a:r>
              <a:rPr lang="en-US" altLang="zh-CN" dirty="0" err="1"/>
              <a:t>Zettlemoyer</a:t>
            </a:r>
            <a:r>
              <a:rPr lang="en-US" altLang="zh-CN" dirty="0"/>
              <a:t>, </a:t>
            </a:r>
            <a:r>
              <a:rPr lang="en-US" altLang="zh-CN" dirty="0" err="1"/>
              <a:t>Veselin</a:t>
            </a:r>
            <a:r>
              <a:rPr lang="en-US" altLang="zh-CN" dirty="0"/>
              <a:t> </a:t>
            </a:r>
            <a:r>
              <a:rPr lang="en-US" altLang="zh-CN" dirty="0" err="1"/>
              <a:t>Stoyanov</a:t>
            </a:r>
            <a:r>
              <a:rPr lang="en-US" altLang="zh-CN" dirty="0"/>
              <a:t>. Preprint. </a:t>
            </a:r>
          </a:p>
          <a:p>
            <a:r>
              <a:rPr lang="en-US" altLang="zh-CN" dirty="0"/>
              <a:t>[15] </a:t>
            </a:r>
            <a:r>
              <a:rPr lang="en-US" altLang="zh-CN" dirty="0" err="1"/>
              <a:t>SpanBERT</a:t>
            </a:r>
            <a:r>
              <a:rPr lang="en-US" altLang="zh-CN" dirty="0"/>
              <a:t>: Improving Pre-training by Representing and Predicting Spans. Mandar Joshi, </a:t>
            </a:r>
            <a:r>
              <a:rPr lang="en-US" altLang="zh-CN" dirty="0" err="1"/>
              <a:t>Danqi</a:t>
            </a:r>
            <a:r>
              <a:rPr lang="en-US" altLang="zh-CN" dirty="0"/>
              <a:t> Chen, </a:t>
            </a:r>
            <a:r>
              <a:rPr lang="en-US" altLang="zh-CN" dirty="0" err="1"/>
              <a:t>Yinhan</a:t>
            </a:r>
            <a:r>
              <a:rPr lang="en-US" altLang="zh-CN" dirty="0"/>
              <a:t> Liu, Daniel S. Weld, Luke </a:t>
            </a:r>
            <a:r>
              <a:rPr lang="en-US" altLang="zh-CN" dirty="0" err="1"/>
              <a:t>Zettlemoyer</a:t>
            </a:r>
            <a:r>
              <a:rPr lang="en-US" altLang="zh-CN" dirty="0"/>
              <a:t>, Omer Levy. Preprint. </a:t>
            </a:r>
          </a:p>
          <a:p>
            <a:r>
              <a:rPr lang="en-US" altLang="zh-CN" dirty="0"/>
              <a:t>[16] Knowledge Enhanced Contextual Word Representations. Matthew E. Peters, Mark Neumann, Robert L. Logan IV, Roy Schwartz, </a:t>
            </a:r>
            <a:r>
              <a:rPr lang="en-US" altLang="zh-CN" dirty="0" err="1"/>
              <a:t>Vidur</a:t>
            </a:r>
            <a:r>
              <a:rPr lang="en-US" altLang="zh-CN" dirty="0"/>
              <a:t> Joshi, Sameer Singh, Noah A. Smith. EMNLP2019. </a:t>
            </a:r>
          </a:p>
          <a:p>
            <a:r>
              <a:rPr lang="en-US" altLang="zh-CN" dirty="0"/>
              <a:t>[17] K-BERT: Enabling Language Representation with Knowledge Graph. </a:t>
            </a:r>
            <a:r>
              <a:rPr lang="en-US" altLang="zh-CN" dirty="0" err="1"/>
              <a:t>Weijie</a:t>
            </a:r>
            <a:r>
              <a:rPr lang="en-US" altLang="zh-CN" dirty="0"/>
              <a:t> Liu, Peng Zhou, </a:t>
            </a:r>
            <a:r>
              <a:rPr lang="en-US" altLang="zh-CN" dirty="0" err="1"/>
              <a:t>Zhe</a:t>
            </a:r>
            <a:r>
              <a:rPr lang="en-US" altLang="zh-CN" dirty="0"/>
              <a:t> Zhao, </a:t>
            </a:r>
            <a:r>
              <a:rPr lang="en-US" altLang="zh-CN" dirty="0" err="1"/>
              <a:t>Zhiruo</a:t>
            </a:r>
            <a:r>
              <a:rPr lang="en-US" altLang="zh-CN" dirty="0"/>
              <a:t> Wang, Qi Ju, </a:t>
            </a:r>
            <a:r>
              <a:rPr lang="en-US" altLang="zh-CN" dirty="0" err="1"/>
              <a:t>Haotang</a:t>
            </a:r>
            <a:r>
              <a:rPr lang="en-US" altLang="zh-CN" dirty="0"/>
              <a:t> Deng, Ping Wang. Preprint. </a:t>
            </a:r>
          </a:p>
          <a:p>
            <a:r>
              <a:rPr lang="en-US" altLang="zh-CN" dirty="0"/>
              <a:t>[18] ERNIE 2.0: A Continual Pre-training Framework for Language Understanding. Yu Sun, </a:t>
            </a:r>
            <a:r>
              <a:rPr lang="en-US" altLang="zh-CN" dirty="0" err="1"/>
              <a:t>Shuohuan</a:t>
            </a:r>
            <a:r>
              <a:rPr lang="en-US" altLang="zh-CN" dirty="0"/>
              <a:t> Wang, </a:t>
            </a:r>
            <a:r>
              <a:rPr lang="en-US" altLang="zh-CN" dirty="0" err="1"/>
              <a:t>Yukun</a:t>
            </a:r>
            <a:r>
              <a:rPr lang="en-US" altLang="zh-CN" dirty="0"/>
              <a:t> Li, </a:t>
            </a:r>
            <a:r>
              <a:rPr lang="en-US" altLang="zh-CN" dirty="0" err="1"/>
              <a:t>Shikun</a:t>
            </a:r>
            <a:r>
              <a:rPr lang="en-US" altLang="zh-CN" dirty="0"/>
              <a:t> Feng, Hao Tian, Hua Wu, Haifeng Wang. Preprint.</a:t>
            </a:r>
          </a:p>
          <a:p>
            <a:r>
              <a:rPr lang="en-US" altLang="zh-CN" dirty="0"/>
              <a:t>[19] 75 Languages, 1 Model: Parsing Universal Dependencies Universally. Dan </a:t>
            </a:r>
            <a:r>
              <a:rPr lang="en-US" altLang="zh-CN" dirty="0" err="1"/>
              <a:t>Kondratyuk</a:t>
            </a:r>
            <a:r>
              <a:rPr lang="en-US" altLang="zh-CN" dirty="0"/>
              <a:t>, Milan </a:t>
            </a:r>
            <a:r>
              <a:rPr lang="en-US" altLang="zh-CN" dirty="0" err="1"/>
              <a:t>Straka</a:t>
            </a:r>
            <a:r>
              <a:rPr lang="en-US" altLang="zh-CN" dirty="0"/>
              <a:t>. EMNLP2019. </a:t>
            </a:r>
          </a:p>
          <a:p>
            <a:r>
              <a:rPr lang="en-US" altLang="zh-CN" dirty="0"/>
              <a:t>Pre-Training with Whole Word Masking for Chinese BERT. </a:t>
            </a:r>
            <a:r>
              <a:rPr lang="en-US" altLang="zh-CN" dirty="0" err="1"/>
              <a:t>Yiming</a:t>
            </a:r>
            <a:r>
              <a:rPr lang="en-US" altLang="zh-CN" dirty="0"/>
              <a:t> Cui, </a:t>
            </a:r>
            <a:r>
              <a:rPr lang="en-US" altLang="zh-CN" dirty="0" err="1"/>
              <a:t>Wanxiang</a:t>
            </a:r>
            <a:r>
              <a:rPr lang="en-US" altLang="zh-CN" dirty="0"/>
              <a:t> Che, Ting Liu, Bing Qin, </a:t>
            </a:r>
            <a:r>
              <a:rPr lang="en-US" altLang="zh-CN" dirty="0" err="1"/>
              <a:t>Ziqing</a:t>
            </a:r>
            <a:r>
              <a:rPr lang="en-US" altLang="zh-CN" dirty="0"/>
              <a:t> Yang, Shijin Wang, </a:t>
            </a:r>
            <a:r>
              <a:rPr lang="en-US" altLang="zh-CN" dirty="0" err="1"/>
              <a:t>Guoping</a:t>
            </a:r>
            <a:r>
              <a:rPr lang="en-US" altLang="zh-CN" dirty="0"/>
              <a:t> Hu. Preprint.</a:t>
            </a:r>
          </a:p>
          <a:p>
            <a:r>
              <a:rPr lang="en-US" altLang="zh-CN" dirty="0"/>
              <a:t>[20] ALBERT: A LITE BERT FOR SELF-SUPERVISED LEARNING OF LANGUAGE REPRESENTATIONS. Anonymous authors. Paper under double-blind review.</a:t>
            </a:r>
          </a:p>
          <a:p>
            <a:endParaRPr lang="en-US" altLang="zh-CN" dirty="0"/>
          </a:p>
          <a:p>
            <a:r>
              <a:rPr lang="en-US" altLang="zh-CN" dirty="0"/>
              <a:t>Many thanks to https://github.com/thunlp/PLMpapers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19161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EA186DD-B29C-4C04-9FE6-780647CC3C07}"/>
              </a:ext>
            </a:extLst>
          </p:cNvPr>
          <p:cNvSpPr txBox="1"/>
          <p:nvPr/>
        </p:nvSpPr>
        <p:spPr>
          <a:xfrm>
            <a:off x="1978269" y="2687520"/>
            <a:ext cx="78517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/>
              <a:t>Thank you!!!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03031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69BF7E-9CB8-4AA2-95F6-EEAF86D50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40723E4-474C-438F-837C-192229BA2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3996"/>
            <a:ext cx="12192000" cy="535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D67F745E-EFE9-4715-AE45-A7C3A1A01DA1}"/>
              </a:ext>
            </a:extLst>
          </p:cNvPr>
          <p:cNvSpPr txBox="1">
            <a:spLocks/>
          </p:cNvSpPr>
          <p:nvPr/>
        </p:nvSpPr>
        <p:spPr>
          <a:xfrm>
            <a:off x="902677" y="238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ELMo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sz="2800" dirty="0"/>
              <a:t>Deep contextualized word representations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8206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D23B199-2C57-4A8F-A400-A1C480488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28652" y="1253331"/>
            <a:ext cx="6732371" cy="4351338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0A243511-16E8-41AC-9BAF-D1ED049BC672}"/>
              </a:ext>
            </a:extLst>
          </p:cNvPr>
          <p:cNvSpPr txBox="1">
            <a:spLocks/>
          </p:cNvSpPr>
          <p:nvPr/>
        </p:nvSpPr>
        <p:spPr>
          <a:xfrm>
            <a:off x="902677" y="2381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ELMo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sz="2800" dirty="0"/>
              <a:t>Deep contextualized word representations</a:t>
            </a:r>
            <a:endParaRPr lang="zh-CN" altLang="en-US" sz="28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C6ABCD-F14C-47D5-A118-6F6293E6FD11}"/>
              </a:ext>
            </a:extLst>
          </p:cNvPr>
          <p:cNvSpPr txBox="1"/>
          <p:nvPr/>
        </p:nvSpPr>
        <p:spPr>
          <a:xfrm>
            <a:off x="2743199" y="5829300"/>
            <a:ext cx="641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ELMo</a:t>
            </a:r>
            <a:r>
              <a:rPr lang="en-US" altLang="zh-CN" dirty="0"/>
              <a:t>: </a:t>
            </a:r>
            <a:r>
              <a:rPr lang="zh-CN" altLang="en-US" dirty="0"/>
              <a:t>自己看见自己。比如当输出</a:t>
            </a:r>
            <a:r>
              <a:rPr lang="en-US" altLang="zh-CN" dirty="0"/>
              <a:t>B</a:t>
            </a:r>
            <a:r>
              <a:rPr lang="zh-CN" altLang="en-US" dirty="0"/>
              <a:t>时</a:t>
            </a:r>
            <a:r>
              <a:rPr lang="en-US" altLang="zh-CN" dirty="0"/>
              <a:t>, </a:t>
            </a:r>
            <a:r>
              <a:rPr lang="zh-CN" altLang="en-US" dirty="0"/>
              <a:t>模型已经</a:t>
            </a:r>
            <a:r>
              <a:rPr lang="zh-CN" altLang="en-US" i="1" dirty="0"/>
              <a:t>看见</a:t>
            </a:r>
            <a:r>
              <a:rPr lang="zh-CN" altLang="en-US" dirty="0"/>
              <a:t>了输入</a:t>
            </a:r>
            <a:r>
              <a:rPr lang="en-US" altLang="zh-CN" dirty="0"/>
              <a:t>B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28458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30F640-5071-416B-AC59-8640D64E1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ULMFiT</a:t>
            </a:r>
            <a:r>
              <a:rPr lang="en-US" altLang="zh-CN" b="1" dirty="0"/>
              <a:t>: </a:t>
            </a:r>
            <a:r>
              <a:rPr lang="en-US" altLang="zh-CN" sz="2400" b="1" dirty="0"/>
              <a:t>Universal Language Model Fine-tuning for Text Classification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C0589C-543F-4EBD-8839-F0CC0F928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General-Domain LM Pretraining</a:t>
            </a:r>
          </a:p>
          <a:p>
            <a:r>
              <a:rPr lang="en-US" altLang="zh-CN" b="1" dirty="0"/>
              <a:t>Target Task LM Fine-Tuning</a:t>
            </a:r>
          </a:p>
          <a:p>
            <a:r>
              <a:rPr lang="en-US" altLang="zh-CN" b="1" dirty="0"/>
              <a:t>Target Task Classifier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内容占位符 5">
            <a:extLst>
              <a:ext uri="{FF2B5EF4-FFF2-40B4-BE49-F238E27FC236}">
                <a16:creationId xmlns:a16="http://schemas.microsoft.com/office/drawing/2014/main" id="{7FADCA6C-CC5D-430A-BD19-BF5BC63A4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8604" y="3429000"/>
            <a:ext cx="10401376" cy="2452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369B1DC-709F-4F42-85CB-7FBE344E0065}"/>
              </a:ext>
            </a:extLst>
          </p:cNvPr>
          <p:cNvSpPr txBox="1"/>
          <p:nvPr/>
        </p:nvSpPr>
        <p:spPr>
          <a:xfrm>
            <a:off x="2876365" y="6123543"/>
            <a:ext cx="4927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High level </a:t>
            </a:r>
            <a:r>
              <a:rPr lang="en-US" altLang="zh-CN" i="1" dirty="0" err="1"/>
              <a:t>ULMFiT</a:t>
            </a:r>
            <a:r>
              <a:rPr lang="en-US" altLang="zh-CN" i="1" dirty="0"/>
              <a:t> approach (IMDb example)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42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DB289-40BE-4785-9A1E-A10850CA6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GPT: </a:t>
            </a:r>
            <a:r>
              <a:rPr lang="en-US" altLang="zh-CN" sz="2400" b="1" dirty="0"/>
              <a:t>Improving Language Understanding by Generative Pre-Training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20065F-44EE-4625-BD0C-16C8F1D19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3600" b="1" dirty="0"/>
              <a:t>Unsupervised pre-training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600" b="1" dirty="0"/>
              <a:t>Supervised fine-tuning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3600" b="1" dirty="0"/>
          </a:p>
          <a:p>
            <a:pPr marL="514350" indent="-514350">
              <a:buFont typeface="+mj-lt"/>
              <a:buAutoNum type="arabicPeriod"/>
            </a:pPr>
            <a:endParaRPr lang="en-US" altLang="zh-CN" sz="3600" b="1" dirty="0"/>
          </a:p>
          <a:p>
            <a:pPr marL="514350" indent="-514350">
              <a:buFont typeface="+mj-lt"/>
              <a:buAutoNum type="arabicPeriod"/>
            </a:pPr>
            <a:endParaRPr lang="en-US" altLang="zh-CN" sz="3600" b="1" dirty="0"/>
          </a:p>
          <a:p>
            <a:pPr marL="514350" indent="-514350">
              <a:buFont typeface="+mj-lt"/>
              <a:buAutoNum type="arabicPeriod"/>
            </a:pPr>
            <a:endParaRPr lang="en-US" altLang="zh-CN" sz="3600" b="1" dirty="0"/>
          </a:p>
          <a:p>
            <a:pPr marL="457200" lvl="1" indent="0">
              <a:buNone/>
            </a:pPr>
            <a:endParaRPr lang="en-US" altLang="zh-CN" sz="3200" b="1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3600" b="1" dirty="0"/>
              <a:t>Task-specific input transformation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772974-D3F3-411C-8520-B59F243D2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491" y="4614946"/>
            <a:ext cx="5600700" cy="733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87718D-9788-4AC1-8C23-84967A250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9146" y="3631086"/>
            <a:ext cx="5572125" cy="10382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5FB672F-A977-48E9-A106-D5DFF2672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1066" y="2809485"/>
            <a:ext cx="6724650" cy="82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15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2723</TotalTime>
  <Words>4575</Words>
  <Application>Microsoft Office PowerPoint</Application>
  <PresentationFormat>宽屏</PresentationFormat>
  <Paragraphs>392</Paragraphs>
  <Slides>52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8" baseType="lpstr">
      <vt:lpstr>等线</vt:lpstr>
      <vt:lpstr>等线 Light</vt:lpstr>
      <vt:lpstr>Arial</vt:lpstr>
      <vt:lpstr>Cambria Math</vt:lpstr>
      <vt:lpstr>Times New Roman</vt:lpstr>
      <vt:lpstr>Office 主题​​</vt:lpstr>
      <vt:lpstr>预训练语言模型综述</vt:lpstr>
      <vt:lpstr>PLM Family</vt:lpstr>
      <vt:lpstr>ELMo: Deep contextualized word representations</vt:lpstr>
      <vt:lpstr>ELMo: Deep contextualized word representations</vt:lpstr>
      <vt:lpstr>PowerPoint 演示文稿</vt:lpstr>
      <vt:lpstr>PowerPoint 演示文稿</vt:lpstr>
      <vt:lpstr>PowerPoint 演示文稿</vt:lpstr>
      <vt:lpstr>ULMFiT: Universal Language Model Fine-tuning for Text Classification</vt:lpstr>
      <vt:lpstr>GPT: Improving Language Understanding by Generative Pre-Training</vt:lpstr>
      <vt:lpstr>GPT: Improving Language Understanding by Generative Pre-Training</vt:lpstr>
      <vt:lpstr>BERT: Pre-training of Deep Bidirectional Transformers for Language Understanding</vt:lpstr>
      <vt:lpstr>BERT: Pre-training of Deep Bidirectional Transformers for Language Understanding</vt:lpstr>
      <vt:lpstr>BERT: Pre-training of Deep Bidirectional Transformers for Language Understanding</vt:lpstr>
      <vt:lpstr>BERT: Pre-training of Deep Bidirectional Transformers for Language Understanding</vt:lpstr>
      <vt:lpstr>BERT</vt:lpstr>
      <vt:lpstr>BERT</vt:lpstr>
      <vt:lpstr>BERT</vt:lpstr>
      <vt:lpstr>BERT, GPT, ELMo 比较</vt:lpstr>
      <vt:lpstr>ERNIE: Enhanced Language Representation with Informative Entities</vt:lpstr>
      <vt:lpstr>ERNIE: Enhanced Language Representation with Informative Entities</vt:lpstr>
      <vt:lpstr>ERNIE: Enhanced Representation through Knowledge Integration</vt:lpstr>
      <vt:lpstr>ERNIE : Enhanced Representation through Knowledge Integration</vt:lpstr>
      <vt:lpstr>XLM: Cross-lingual Language Model Pretraining</vt:lpstr>
      <vt:lpstr>MTDNN</vt:lpstr>
      <vt:lpstr>MASS: Masked Sequence to Sequence Pre-training for Language Generation</vt:lpstr>
      <vt:lpstr>MASS</vt:lpstr>
      <vt:lpstr>Unified Language Model Pre-training for Natural Language Understanding and Generation</vt:lpstr>
      <vt:lpstr>Unified Language Model Pre-training for Natural Language Understanding and Generation</vt:lpstr>
      <vt:lpstr>XLNET: Generalized Autoregressive Pretraining for Language Understanding</vt:lpstr>
      <vt:lpstr>XLNET</vt:lpstr>
      <vt:lpstr>XLNET: Generalized Autoregressive Pretraining for Language Understanding</vt:lpstr>
      <vt:lpstr>XLNET: Generalized Autoregressive Pretraining for Language Understanding</vt:lpstr>
      <vt:lpstr>RoBERTa: A Robustly Optimized BERT Pretraining Approach</vt:lpstr>
      <vt:lpstr>BERT, RoBERT, DistilBERT, XLNET 对比</vt:lpstr>
      <vt:lpstr>SpanBERT: Improving Pre-training by Representing and Predicting Spans</vt:lpstr>
      <vt:lpstr>Knowledge Enhanced Contextual Word Representations</vt:lpstr>
      <vt:lpstr>K-BERT: Enabling Language Representation with Knowledge Graph</vt:lpstr>
      <vt:lpstr>K-BERT: Enabling Language Representation with Knowledge Graph</vt:lpstr>
      <vt:lpstr>ERNIE 2.0: A CONTINUAL PRE-TRAINING FRAMEWORK FOR LANGUAGE UNDERSTANDING</vt:lpstr>
      <vt:lpstr>ERNIE 2.0: A CONTINUAL PRE-TRAINING FRAMEWORK FOR LANGUAGE UNDERSTANDING</vt:lpstr>
      <vt:lpstr>ERNIE 2.0: A CONTINUAL PRE-TRAINING FRAMEWORK FOR LANGUAGE UNDERSTANDING</vt:lpstr>
      <vt:lpstr>ERNIE 2.0: A CONTINUAL PRE-TRAINING FRAMEWORK FOR LANGUAGE UNDERSTANDING</vt:lpstr>
      <vt:lpstr>75 Languages, 1 Model: Parsing Universal Dependencies Universally</vt:lpstr>
      <vt:lpstr>75 Languages, 1 Model: Parsing Universal Dependencies Universally</vt:lpstr>
      <vt:lpstr>Pre-Training with Whole Word Masking for Chinese BERT</vt:lpstr>
      <vt:lpstr>ALBERT: A LITE BERT FOR SELF-SUPERVISED LEARNING OF LANGUAGE REPRESENTATIONS</vt:lpstr>
      <vt:lpstr>ALBERT: A LITE BERT FOR SELF-SUPERVISED LEARNING OF LANGUAGE REPRESENTATIONS</vt:lpstr>
      <vt:lpstr>ALBERT: A LITE BERT FOR SELF-SUPERVISED LEARNING OF LANGUAGE REPRESENTATIONS</vt:lpstr>
      <vt:lpstr>PLM Family</vt:lpstr>
      <vt:lpstr>主要参考文献（1）</vt:lpstr>
      <vt:lpstr>主要参考文献（2）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系统优化</dc:title>
  <dc:creator>yuexiang</dc:creator>
  <cp:lastModifiedBy>yuexiang</cp:lastModifiedBy>
  <cp:revision>758</cp:revision>
  <dcterms:created xsi:type="dcterms:W3CDTF">2019-08-29T01:57:21Z</dcterms:created>
  <dcterms:modified xsi:type="dcterms:W3CDTF">2020-04-13T03:16:42Z</dcterms:modified>
</cp:coreProperties>
</file>